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520" r:id="rId2"/>
    <p:sldId id="709" r:id="rId3"/>
    <p:sldId id="735" r:id="rId4"/>
    <p:sldId id="736" r:id="rId5"/>
    <p:sldId id="737" r:id="rId6"/>
    <p:sldId id="738" r:id="rId7"/>
    <p:sldId id="739" r:id="rId8"/>
    <p:sldId id="711" r:id="rId9"/>
    <p:sldId id="713" r:id="rId10"/>
    <p:sldId id="719" r:id="rId11"/>
    <p:sldId id="720" r:id="rId12"/>
    <p:sldId id="741" r:id="rId13"/>
    <p:sldId id="722" r:id="rId14"/>
    <p:sldId id="685" r:id="rId15"/>
    <p:sldId id="686" r:id="rId16"/>
    <p:sldId id="687" r:id="rId17"/>
    <p:sldId id="688" r:id="rId18"/>
    <p:sldId id="705" r:id="rId19"/>
    <p:sldId id="690" r:id="rId20"/>
    <p:sldId id="691" r:id="rId21"/>
    <p:sldId id="692" r:id="rId22"/>
    <p:sldId id="723" r:id="rId23"/>
    <p:sldId id="693" r:id="rId24"/>
    <p:sldId id="708" r:id="rId25"/>
    <p:sldId id="694" r:id="rId26"/>
    <p:sldId id="695" r:id="rId27"/>
    <p:sldId id="707" r:id="rId28"/>
    <p:sldId id="696" r:id="rId29"/>
    <p:sldId id="703" r:id="rId30"/>
    <p:sldId id="697" r:id="rId31"/>
    <p:sldId id="699" r:id="rId32"/>
    <p:sldId id="700" r:id="rId33"/>
    <p:sldId id="725" r:id="rId34"/>
    <p:sldId id="728" r:id="rId35"/>
    <p:sldId id="727" r:id="rId36"/>
    <p:sldId id="729" r:id="rId37"/>
    <p:sldId id="730" r:id="rId38"/>
    <p:sldId id="731" r:id="rId39"/>
    <p:sldId id="732" r:id="rId40"/>
    <p:sldId id="733" r:id="rId41"/>
    <p:sldId id="734" r:id="rId42"/>
    <p:sldId id="717" r:id="rId43"/>
    <p:sldId id="716" r:id="rId44"/>
    <p:sldId id="721" r:id="rId45"/>
    <p:sldId id="740" r:id="rId46"/>
    <p:sldId id="742" r:id="rId47"/>
    <p:sldId id="675" r:id="rId4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4" autoAdjust="0"/>
    <p:restoredTop sz="69098" autoAdjust="0"/>
  </p:normalViewPr>
  <p:slideViewPr>
    <p:cSldViewPr>
      <p:cViewPr>
        <p:scale>
          <a:sx n="60" d="100"/>
          <a:sy n="60" d="100"/>
        </p:scale>
        <p:origin x="-720" y="-58"/>
      </p:cViewPr>
      <p:guideLst>
        <p:guide orient="horz" pos="2160"/>
        <p:guide pos="2880"/>
      </p:guideLst>
    </p:cSldViewPr>
  </p:slideViewPr>
  <p:notesTextViewPr>
    <p:cViewPr>
      <p:scale>
        <a:sx n="1" d="1"/>
        <a:sy n="1" d="1"/>
      </p:scale>
      <p:origin x="0" y="0"/>
    </p:cViewPr>
  </p:notesTextViewPr>
  <p:sorterViewPr>
    <p:cViewPr>
      <p:scale>
        <a:sx n="100" d="100"/>
        <a:sy n="100" d="100"/>
      </p:scale>
      <p:origin x="0" y="2122"/>
    </p:cViewPr>
  </p:sorterViewPr>
  <p:notesViewPr>
    <p:cSldViewPr>
      <p:cViewPr varScale="1">
        <p:scale>
          <a:sx n="58" d="100"/>
          <a:sy n="58" d="100"/>
        </p:scale>
        <p:origin x="-1608" y="-6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26B0E02E-DEFA-4ED1-9207-739C5BE2014D}" type="datetimeFigureOut">
              <a:rPr lang="en-US" smtClean="0"/>
              <a:t>1/18/2018</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BF58ED33-F28B-4122-AF7F-518E65F6C110}" type="slidenum">
              <a:rPr lang="en-US" smtClean="0"/>
              <a:t>‹#›</a:t>
            </a:fld>
            <a:endParaRPr lang="en-US"/>
          </a:p>
        </p:txBody>
      </p:sp>
    </p:spTree>
    <p:extLst>
      <p:ext uri="{BB962C8B-B14F-4D97-AF65-F5344CB8AC3E}">
        <p14:creationId xmlns:p14="http://schemas.microsoft.com/office/powerpoint/2010/main" val="11990563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0" cy="480060"/>
          </a:xfrm>
          <a:prstGeom prst="rect">
            <a:avLst/>
          </a:prstGeom>
        </p:spPr>
        <p:txBody>
          <a:bodyPr vert="horz" lIns="97426" tIns="48713" rIns="97426" bIns="48713" rtlCol="0"/>
          <a:lstStyle>
            <a:lvl1pPr algn="l">
              <a:defRPr sz="1300"/>
            </a:lvl1pPr>
          </a:lstStyle>
          <a:p>
            <a:endParaRPr lang="en-US"/>
          </a:p>
        </p:txBody>
      </p:sp>
      <p:sp>
        <p:nvSpPr>
          <p:cNvPr id="3" name="Date Placeholder 2"/>
          <p:cNvSpPr>
            <a:spLocks noGrp="1"/>
          </p:cNvSpPr>
          <p:nvPr>
            <p:ph type="dt" idx="1"/>
          </p:nvPr>
        </p:nvSpPr>
        <p:spPr>
          <a:xfrm>
            <a:off x="4143588" y="0"/>
            <a:ext cx="3169920" cy="480060"/>
          </a:xfrm>
          <a:prstGeom prst="rect">
            <a:avLst/>
          </a:prstGeom>
        </p:spPr>
        <p:txBody>
          <a:bodyPr vert="horz" lIns="97426" tIns="48713" rIns="97426" bIns="48713" rtlCol="0"/>
          <a:lstStyle>
            <a:lvl1pPr algn="r">
              <a:defRPr sz="1300"/>
            </a:lvl1pPr>
          </a:lstStyle>
          <a:p>
            <a:fld id="{3078E6A0-A6E5-4C30-8AA8-E30FE6ADE1BB}" type="datetimeFigureOut">
              <a:rPr lang="en-US" smtClean="0"/>
              <a:t>1/18/2018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7426" tIns="48713" rIns="97426" bIns="48713" rtlCol="0" anchor="ctr"/>
          <a:lstStyle/>
          <a:p>
            <a:endParaRPr lang="en-US"/>
          </a:p>
        </p:txBody>
      </p:sp>
      <p:sp>
        <p:nvSpPr>
          <p:cNvPr id="5" name="Notes Placeholder 4"/>
          <p:cNvSpPr>
            <a:spLocks noGrp="1"/>
          </p:cNvSpPr>
          <p:nvPr>
            <p:ph type="body" sz="quarter" idx="3"/>
          </p:nvPr>
        </p:nvSpPr>
        <p:spPr>
          <a:xfrm>
            <a:off x="731521" y="4560570"/>
            <a:ext cx="5852160" cy="4320540"/>
          </a:xfrm>
          <a:prstGeom prst="rect">
            <a:avLst/>
          </a:prstGeom>
        </p:spPr>
        <p:txBody>
          <a:bodyPr vert="horz" lIns="97426" tIns="48713" rIns="97426" bIns="4871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9119474"/>
            <a:ext cx="3169920" cy="480060"/>
          </a:xfrm>
          <a:prstGeom prst="rect">
            <a:avLst/>
          </a:prstGeom>
        </p:spPr>
        <p:txBody>
          <a:bodyPr vert="horz" lIns="97426" tIns="48713" rIns="97426" bIns="48713" rtlCol="0" anchor="b"/>
          <a:lstStyle>
            <a:lvl1pPr algn="l">
              <a:defRPr sz="1300"/>
            </a:lvl1pPr>
          </a:lstStyle>
          <a:p>
            <a:endParaRPr lang="en-US"/>
          </a:p>
        </p:txBody>
      </p:sp>
      <p:sp>
        <p:nvSpPr>
          <p:cNvPr id="7" name="Slide Number Placeholder 6"/>
          <p:cNvSpPr>
            <a:spLocks noGrp="1"/>
          </p:cNvSpPr>
          <p:nvPr>
            <p:ph type="sldNum" sz="quarter" idx="5"/>
          </p:nvPr>
        </p:nvSpPr>
        <p:spPr>
          <a:xfrm>
            <a:off x="4143588" y="9119474"/>
            <a:ext cx="3169920" cy="480060"/>
          </a:xfrm>
          <a:prstGeom prst="rect">
            <a:avLst/>
          </a:prstGeom>
        </p:spPr>
        <p:txBody>
          <a:bodyPr vert="horz" lIns="97426" tIns="48713" rIns="97426" bIns="48713" rtlCol="0" anchor="b"/>
          <a:lstStyle>
            <a:lvl1pPr algn="r">
              <a:defRPr sz="1300"/>
            </a:lvl1pPr>
          </a:lstStyle>
          <a:p>
            <a:fld id="{703019A8-F9CE-4E40-803B-8E1919D5C82D}" type="slidenum">
              <a:rPr lang="en-US" smtClean="0"/>
              <a:t>‹#›</a:t>
            </a:fld>
            <a:endParaRPr lang="en-US"/>
          </a:p>
        </p:txBody>
      </p:sp>
    </p:spTree>
    <p:extLst>
      <p:ext uri="{BB962C8B-B14F-4D97-AF65-F5344CB8AC3E}">
        <p14:creationId xmlns:p14="http://schemas.microsoft.com/office/powerpoint/2010/main" val="953821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74263">
              <a:defRPr/>
            </a:pPr>
            <a:endParaRPr lang="en-US" dirty="0" smtClean="0"/>
          </a:p>
          <a:p>
            <a:pPr defTabSz="974263">
              <a:defRPr/>
            </a:pPr>
            <a:r>
              <a:rPr lang="en-US" baseline="0" dirty="0" smtClean="0"/>
              <a:t>I’m Ben Lewis with the Harvard center for geographic analysis and today I’m going to talk to you about some simple ways you can use geospatial information within </a:t>
            </a:r>
            <a:r>
              <a:rPr lang="en-US" baseline="0" dirty="0" err="1" smtClean="0"/>
              <a:t>Dataverse</a:t>
            </a:r>
            <a:r>
              <a:rPr lang="en-US" baseline="0" dirty="0" smtClean="0"/>
              <a:t> by virtue of some integration between </a:t>
            </a:r>
            <a:r>
              <a:rPr lang="en-US" baseline="0" dirty="0" err="1" smtClean="0"/>
              <a:t>Dataverse</a:t>
            </a:r>
            <a:r>
              <a:rPr lang="en-US" baseline="0" dirty="0" smtClean="0"/>
              <a:t> and a platform called </a:t>
            </a:r>
            <a:r>
              <a:rPr lang="en-US" baseline="0" dirty="0" err="1" smtClean="0"/>
              <a:t>WorldMap</a:t>
            </a:r>
            <a:r>
              <a:rPr lang="en-US" baseline="0" dirty="0" smtClean="0"/>
              <a:t> that our center manages.</a:t>
            </a:r>
          </a:p>
          <a:p>
            <a:pPr defTabSz="974263">
              <a:defRPr/>
            </a:pPr>
            <a:endParaRPr lang="en-US" dirty="0" smtClean="0"/>
          </a:p>
        </p:txBody>
      </p:sp>
      <p:sp>
        <p:nvSpPr>
          <p:cNvPr id="4" name="Slide Number Placeholder 3"/>
          <p:cNvSpPr>
            <a:spLocks noGrp="1"/>
          </p:cNvSpPr>
          <p:nvPr>
            <p:ph type="sldNum" sz="quarter" idx="10"/>
          </p:nvPr>
        </p:nvSpPr>
        <p:spPr/>
        <p:txBody>
          <a:bodyPr/>
          <a:lstStyle/>
          <a:p>
            <a:fld id="{525F60F6-B5DA-4330-A489-5A357FE595AD}" type="slidenum">
              <a:rPr lang="en-US" smtClean="0"/>
              <a:t>1</a:t>
            </a:fld>
            <a:endParaRPr lang="en-US"/>
          </a:p>
        </p:txBody>
      </p:sp>
    </p:spTree>
    <p:extLst>
      <p:ext uri="{BB962C8B-B14F-4D97-AF65-F5344CB8AC3E}">
        <p14:creationId xmlns:p14="http://schemas.microsoft.com/office/powerpoint/2010/main" val="374489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10</a:t>
            </a:fld>
            <a:endParaRPr lang="en-US"/>
          </a:p>
        </p:txBody>
      </p:sp>
    </p:spTree>
    <p:extLst>
      <p:ext uri="{BB962C8B-B14F-4D97-AF65-F5344CB8AC3E}">
        <p14:creationId xmlns:p14="http://schemas.microsoft.com/office/powerpoint/2010/main" val="2023618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request data from us we can extract but must provide the IDs only.  You can rehydrate.</a:t>
            </a:r>
            <a:endParaRPr lang="en-US" dirty="0"/>
          </a:p>
        </p:txBody>
      </p:sp>
      <p:sp>
        <p:nvSpPr>
          <p:cNvPr id="4" name="Slide Number Placeholder 3"/>
          <p:cNvSpPr>
            <a:spLocks noGrp="1"/>
          </p:cNvSpPr>
          <p:nvPr>
            <p:ph type="sldNum" sz="quarter" idx="10"/>
          </p:nvPr>
        </p:nvSpPr>
        <p:spPr/>
        <p:txBody>
          <a:bodyPr/>
          <a:lstStyle/>
          <a:p>
            <a:fld id="{703019A8-F9CE-4E40-803B-8E1919D5C82D}" type="slidenum">
              <a:rPr lang="en-US" smtClean="0"/>
              <a:t>11</a:t>
            </a:fld>
            <a:endParaRPr lang="en-US"/>
          </a:p>
        </p:txBody>
      </p:sp>
    </p:spTree>
    <p:extLst>
      <p:ext uri="{BB962C8B-B14F-4D97-AF65-F5344CB8AC3E}">
        <p14:creationId xmlns:p14="http://schemas.microsoft.com/office/powerpoint/2010/main" val="357732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12</a:t>
            </a:fld>
            <a:endParaRPr lang="en-US"/>
          </a:p>
        </p:txBody>
      </p:sp>
    </p:spTree>
    <p:extLst>
      <p:ext uri="{BB962C8B-B14F-4D97-AF65-F5344CB8AC3E}">
        <p14:creationId xmlns:p14="http://schemas.microsoft.com/office/powerpoint/2010/main" val="2729047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13</a:t>
            </a:fld>
            <a:endParaRPr lang="en-US"/>
          </a:p>
        </p:txBody>
      </p:sp>
    </p:spTree>
    <p:extLst>
      <p:ext uri="{BB962C8B-B14F-4D97-AF65-F5344CB8AC3E}">
        <p14:creationId xmlns:p14="http://schemas.microsoft.com/office/powerpoint/2010/main" val="4231946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14</a:t>
            </a:fld>
            <a:endParaRPr lang="en-US"/>
          </a:p>
        </p:txBody>
      </p:sp>
    </p:spTree>
    <p:extLst>
      <p:ext uri="{BB962C8B-B14F-4D97-AF65-F5344CB8AC3E}">
        <p14:creationId xmlns:p14="http://schemas.microsoft.com/office/powerpoint/2010/main" val="1271899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15</a:t>
            </a:fld>
            <a:endParaRPr lang="en-US"/>
          </a:p>
        </p:txBody>
      </p:sp>
    </p:spTree>
    <p:extLst>
      <p:ext uri="{BB962C8B-B14F-4D97-AF65-F5344CB8AC3E}">
        <p14:creationId xmlns:p14="http://schemas.microsoft.com/office/powerpoint/2010/main" val="928261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16</a:t>
            </a:fld>
            <a:endParaRPr lang="en-US"/>
          </a:p>
        </p:txBody>
      </p:sp>
    </p:spTree>
    <p:extLst>
      <p:ext uri="{BB962C8B-B14F-4D97-AF65-F5344CB8AC3E}">
        <p14:creationId xmlns:p14="http://schemas.microsoft.com/office/powerpoint/2010/main" val="3354031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17</a:t>
            </a:fld>
            <a:endParaRPr lang="en-US"/>
          </a:p>
        </p:txBody>
      </p:sp>
    </p:spTree>
    <p:extLst>
      <p:ext uri="{BB962C8B-B14F-4D97-AF65-F5344CB8AC3E}">
        <p14:creationId xmlns:p14="http://schemas.microsoft.com/office/powerpoint/2010/main" val="2651077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18</a:t>
            </a:fld>
            <a:endParaRPr lang="en-US"/>
          </a:p>
        </p:txBody>
      </p:sp>
    </p:spTree>
    <p:extLst>
      <p:ext uri="{BB962C8B-B14F-4D97-AF65-F5344CB8AC3E}">
        <p14:creationId xmlns:p14="http://schemas.microsoft.com/office/powerpoint/2010/main" val="4144667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19</a:t>
            </a:fld>
            <a:endParaRPr lang="en-US"/>
          </a:p>
        </p:txBody>
      </p:sp>
    </p:spTree>
    <p:extLst>
      <p:ext uri="{BB962C8B-B14F-4D97-AF65-F5344CB8AC3E}">
        <p14:creationId xmlns:p14="http://schemas.microsoft.com/office/powerpoint/2010/main" val="1863075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019A8-F9CE-4E40-803B-8E1919D5C82D}" type="slidenum">
              <a:rPr lang="en-US" smtClean="0"/>
              <a:t>2</a:t>
            </a:fld>
            <a:endParaRPr lang="en-US"/>
          </a:p>
        </p:txBody>
      </p:sp>
    </p:spTree>
    <p:extLst>
      <p:ext uri="{BB962C8B-B14F-4D97-AF65-F5344CB8AC3E}">
        <p14:creationId xmlns:p14="http://schemas.microsoft.com/office/powerpoint/2010/main" val="1458057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20</a:t>
            </a:fld>
            <a:endParaRPr lang="en-US"/>
          </a:p>
        </p:txBody>
      </p:sp>
    </p:spTree>
    <p:extLst>
      <p:ext uri="{BB962C8B-B14F-4D97-AF65-F5344CB8AC3E}">
        <p14:creationId xmlns:p14="http://schemas.microsoft.com/office/powerpoint/2010/main" val="3097145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21</a:t>
            </a:fld>
            <a:endParaRPr lang="en-US"/>
          </a:p>
        </p:txBody>
      </p:sp>
    </p:spTree>
    <p:extLst>
      <p:ext uri="{BB962C8B-B14F-4D97-AF65-F5344CB8AC3E}">
        <p14:creationId xmlns:p14="http://schemas.microsoft.com/office/powerpoint/2010/main" val="142022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22</a:t>
            </a:fld>
            <a:endParaRPr lang="en-US"/>
          </a:p>
        </p:txBody>
      </p:sp>
    </p:spTree>
    <p:extLst>
      <p:ext uri="{BB962C8B-B14F-4D97-AF65-F5344CB8AC3E}">
        <p14:creationId xmlns:p14="http://schemas.microsoft.com/office/powerpoint/2010/main" val="3990596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23</a:t>
            </a:fld>
            <a:endParaRPr lang="en-US"/>
          </a:p>
        </p:txBody>
      </p:sp>
    </p:spTree>
    <p:extLst>
      <p:ext uri="{BB962C8B-B14F-4D97-AF65-F5344CB8AC3E}">
        <p14:creationId xmlns:p14="http://schemas.microsoft.com/office/powerpoint/2010/main" val="1937220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24</a:t>
            </a:fld>
            <a:endParaRPr lang="en-US"/>
          </a:p>
        </p:txBody>
      </p:sp>
    </p:spTree>
    <p:extLst>
      <p:ext uri="{BB962C8B-B14F-4D97-AF65-F5344CB8AC3E}">
        <p14:creationId xmlns:p14="http://schemas.microsoft.com/office/powerpoint/2010/main" val="3450629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Numeric attributes support binning.</a:t>
            </a:r>
            <a:r>
              <a:rPr lang="en-US" baseline="0" dirty="0" smtClean="0"/>
              <a:t>  Text support grouping by arbitrary colors.</a:t>
            </a:r>
            <a:endParaRPr lang="en-US" dirty="0"/>
          </a:p>
        </p:txBody>
      </p:sp>
      <p:sp>
        <p:nvSpPr>
          <p:cNvPr id="4" name="Slide Number Placeholder 3"/>
          <p:cNvSpPr>
            <a:spLocks noGrp="1"/>
          </p:cNvSpPr>
          <p:nvPr>
            <p:ph type="sldNum" sz="quarter" idx="10"/>
          </p:nvPr>
        </p:nvSpPr>
        <p:spPr/>
        <p:txBody>
          <a:bodyPr/>
          <a:lstStyle/>
          <a:p>
            <a:fld id="{703019A8-F9CE-4E40-803B-8E1919D5C82D}" type="slidenum">
              <a:rPr lang="en-US" smtClean="0"/>
              <a:t>25</a:t>
            </a:fld>
            <a:endParaRPr lang="en-US"/>
          </a:p>
        </p:txBody>
      </p:sp>
    </p:spTree>
    <p:extLst>
      <p:ext uri="{BB962C8B-B14F-4D97-AF65-F5344CB8AC3E}">
        <p14:creationId xmlns:p14="http://schemas.microsoft.com/office/powerpoint/2010/main" val="2191069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26</a:t>
            </a:fld>
            <a:endParaRPr lang="en-US"/>
          </a:p>
        </p:txBody>
      </p:sp>
    </p:spTree>
    <p:extLst>
      <p:ext uri="{BB962C8B-B14F-4D97-AF65-F5344CB8AC3E}">
        <p14:creationId xmlns:p14="http://schemas.microsoft.com/office/powerpoint/2010/main" val="446668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27</a:t>
            </a:fld>
            <a:endParaRPr lang="en-US"/>
          </a:p>
        </p:txBody>
      </p:sp>
    </p:spTree>
    <p:extLst>
      <p:ext uri="{BB962C8B-B14F-4D97-AF65-F5344CB8AC3E}">
        <p14:creationId xmlns:p14="http://schemas.microsoft.com/office/powerpoint/2010/main" val="2332143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28</a:t>
            </a:fld>
            <a:endParaRPr lang="en-US"/>
          </a:p>
        </p:txBody>
      </p:sp>
    </p:spTree>
    <p:extLst>
      <p:ext uri="{BB962C8B-B14F-4D97-AF65-F5344CB8AC3E}">
        <p14:creationId xmlns:p14="http://schemas.microsoft.com/office/powerpoint/2010/main" val="35903326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29</a:t>
            </a:fld>
            <a:endParaRPr lang="en-US"/>
          </a:p>
        </p:txBody>
      </p:sp>
    </p:spTree>
    <p:extLst>
      <p:ext uri="{BB962C8B-B14F-4D97-AF65-F5344CB8AC3E}">
        <p14:creationId xmlns:p14="http://schemas.microsoft.com/office/powerpoint/2010/main" val="1132810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3</a:t>
            </a:fld>
            <a:endParaRPr lang="en-US"/>
          </a:p>
        </p:txBody>
      </p:sp>
    </p:spTree>
    <p:extLst>
      <p:ext uri="{BB962C8B-B14F-4D97-AF65-F5344CB8AC3E}">
        <p14:creationId xmlns:p14="http://schemas.microsoft.com/office/powerpoint/2010/main" val="19865049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30</a:t>
            </a:fld>
            <a:endParaRPr lang="en-US"/>
          </a:p>
        </p:txBody>
      </p:sp>
    </p:spTree>
    <p:extLst>
      <p:ext uri="{BB962C8B-B14F-4D97-AF65-F5344CB8AC3E}">
        <p14:creationId xmlns:p14="http://schemas.microsoft.com/office/powerpoint/2010/main" val="33173096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31</a:t>
            </a:fld>
            <a:endParaRPr lang="en-US"/>
          </a:p>
        </p:txBody>
      </p:sp>
    </p:spTree>
    <p:extLst>
      <p:ext uri="{BB962C8B-B14F-4D97-AF65-F5344CB8AC3E}">
        <p14:creationId xmlns:p14="http://schemas.microsoft.com/office/powerpoint/2010/main" val="16961465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32</a:t>
            </a:fld>
            <a:endParaRPr lang="en-US"/>
          </a:p>
        </p:txBody>
      </p:sp>
    </p:spTree>
    <p:extLst>
      <p:ext uri="{BB962C8B-B14F-4D97-AF65-F5344CB8AC3E}">
        <p14:creationId xmlns:p14="http://schemas.microsoft.com/office/powerpoint/2010/main" val="1941222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33</a:t>
            </a:fld>
            <a:endParaRPr lang="en-US"/>
          </a:p>
        </p:txBody>
      </p:sp>
    </p:spTree>
    <p:extLst>
      <p:ext uri="{BB962C8B-B14F-4D97-AF65-F5344CB8AC3E}">
        <p14:creationId xmlns:p14="http://schemas.microsoft.com/office/powerpoint/2010/main" val="19684041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34</a:t>
            </a:fld>
            <a:endParaRPr lang="en-US"/>
          </a:p>
        </p:txBody>
      </p:sp>
    </p:spTree>
    <p:extLst>
      <p:ext uri="{BB962C8B-B14F-4D97-AF65-F5344CB8AC3E}">
        <p14:creationId xmlns:p14="http://schemas.microsoft.com/office/powerpoint/2010/main" val="10256332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35</a:t>
            </a:fld>
            <a:endParaRPr lang="en-US"/>
          </a:p>
        </p:txBody>
      </p:sp>
    </p:spTree>
    <p:extLst>
      <p:ext uri="{BB962C8B-B14F-4D97-AF65-F5344CB8AC3E}">
        <p14:creationId xmlns:p14="http://schemas.microsoft.com/office/powerpoint/2010/main" val="34603366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36</a:t>
            </a:fld>
            <a:endParaRPr lang="en-US"/>
          </a:p>
        </p:txBody>
      </p:sp>
    </p:spTree>
    <p:extLst>
      <p:ext uri="{BB962C8B-B14F-4D97-AF65-F5344CB8AC3E}">
        <p14:creationId xmlns:p14="http://schemas.microsoft.com/office/powerpoint/2010/main" val="18008199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37</a:t>
            </a:fld>
            <a:endParaRPr lang="en-US"/>
          </a:p>
        </p:txBody>
      </p:sp>
    </p:spTree>
    <p:extLst>
      <p:ext uri="{BB962C8B-B14F-4D97-AF65-F5344CB8AC3E}">
        <p14:creationId xmlns:p14="http://schemas.microsoft.com/office/powerpoint/2010/main" val="24283130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38</a:t>
            </a:fld>
            <a:endParaRPr lang="en-US"/>
          </a:p>
        </p:txBody>
      </p:sp>
    </p:spTree>
    <p:extLst>
      <p:ext uri="{BB962C8B-B14F-4D97-AF65-F5344CB8AC3E}">
        <p14:creationId xmlns:p14="http://schemas.microsoft.com/office/powerpoint/2010/main" val="123422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39</a:t>
            </a:fld>
            <a:endParaRPr lang="en-US"/>
          </a:p>
        </p:txBody>
      </p:sp>
    </p:spTree>
    <p:extLst>
      <p:ext uri="{BB962C8B-B14F-4D97-AF65-F5344CB8AC3E}">
        <p14:creationId xmlns:p14="http://schemas.microsoft.com/office/powerpoint/2010/main" val="3027465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4</a:t>
            </a:fld>
            <a:endParaRPr lang="en-US"/>
          </a:p>
        </p:txBody>
      </p:sp>
    </p:spTree>
    <p:extLst>
      <p:ext uri="{BB962C8B-B14F-4D97-AF65-F5344CB8AC3E}">
        <p14:creationId xmlns:p14="http://schemas.microsoft.com/office/powerpoint/2010/main" val="27575687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40</a:t>
            </a:fld>
            <a:endParaRPr lang="en-US"/>
          </a:p>
        </p:txBody>
      </p:sp>
    </p:spTree>
    <p:extLst>
      <p:ext uri="{BB962C8B-B14F-4D97-AF65-F5344CB8AC3E}">
        <p14:creationId xmlns:p14="http://schemas.microsoft.com/office/powerpoint/2010/main" val="9069288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41</a:t>
            </a:fld>
            <a:endParaRPr lang="en-US"/>
          </a:p>
        </p:txBody>
      </p:sp>
    </p:spTree>
    <p:extLst>
      <p:ext uri="{BB962C8B-B14F-4D97-AF65-F5344CB8AC3E}">
        <p14:creationId xmlns:p14="http://schemas.microsoft.com/office/powerpoint/2010/main" val="34076075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42</a:t>
            </a:fld>
            <a:endParaRPr lang="en-US"/>
          </a:p>
        </p:txBody>
      </p:sp>
    </p:spTree>
    <p:extLst>
      <p:ext uri="{BB962C8B-B14F-4D97-AF65-F5344CB8AC3E}">
        <p14:creationId xmlns:p14="http://schemas.microsoft.com/office/powerpoint/2010/main" val="38424907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43</a:t>
            </a:fld>
            <a:endParaRPr lang="en-US"/>
          </a:p>
        </p:txBody>
      </p:sp>
    </p:spTree>
    <p:extLst>
      <p:ext uri="{BB962C8B-B14F-4D97-AF65-F5344CB8AC3E}">
        <p14:creationId xmlns:p14="http://schemas.microsoft.com/office/powerpoint/2010/main" val="2069459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44</a:t>
            </a:fld>
            <a:endParaRPr lang="en-US"/>
          </a:p>
        </p:txBody>
      </p:sp>
    </p:spTree>
    <p:extLst>
      <p:ext uri="{BB962C8B-B14F-4D97-AF65-F5344CB8AC3E}">
        <p14:creationId xmlns:p14="http://schemas.microsoft.com/office/powerpoint/2010/main" val="18584405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45</a:t>
            </a:fld>
            <a:endParaRPr lang="en-US"/>
          </a:p>
        </p:txBody>
      </p:sp>
    </p:spTree>
    <p:extLst>
      <p:ext uri="{BB962C8B-B14F-4D97-AF65-F5344CB8AC3E}">
        <p14:creationId xmlns:p14="http://schemas.microsoft.com/office/powerpoint/2010/main" val="14055963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47</a:t>
            </a:fld>
            <a:endParaRPr lang="en-US"/>
          </a:p>
        </p:txBody>
      </p:sp>
    </p:spTree>
    <p:extLst>
      <p:ext uri="{BB962C8B-B14F-4D97-AF65-F5344CB8AC3E}">
        <p14:creationId xmlns:p14="http://schemas.microsoft.com/office/powerpoint/2010/main" val="374861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5</a:t>
            </a:fld>
            <a:endParaRPr lang="en-US"/>
          </a:p>
        </p:txBody>
      </p:sp>
    </p:spTree>
    <p:extLst>
      <p:ext uri="{BB962C8B-B14F-4D97-AF65-F5344CB8AC3E}">
        <p14:creationId xmlns:p14="http://schemas.microsoft.com/office/powerpoint/2010/main" val="174418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6</a:t>
            </a:fld>
            <a:endParaRPr lang="en-US"/>
          </a:p>
        </p:txBody>
      </p:sp>
    </p:spTree>
    <p:extLst>
      <p:ext uri="{BB962C8B-B14F-4D97-AF65-F5344CB8AC3E}">
        <p14:creationId xmlns:p14="http://schemas.microsoft.com/office/powerpoint/2010/main" val="702890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7</a:t>
            </a:fld>
            <a:endParaRPr lang="en-US"/>
          </a:p>
        </p:txBody>
      </p:sp>
    </p:spTree>
    <p:extLst>
      <p:ext uri="{BB962C8B-B14F-4D97-AF65-F5344CB8AC3E}">
        <p14:creationId xmlns:p14="http://schemas.microsoft.com/office/powerpoint/2010/main" val="2549564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we’ve developed </a:t>
            </a:r>
            <a:r>
              <a:rPr lang="en-US" baseline="0" dirty="0" smtClean="0"/>
              <a:t>an API which allows </a:t>
            </a:r>
            <a:r>
              <a:rPr lang="en-US" baseline="0" dirty="0" err="1" smtClean="0"/>
              <a:t>Dataverse</a:t>
            </a:r>
            <a:r>
              <a:rPr lang="en-US" baseline="0" dirty="0" smtClean="0"/>
              <a:t> to connect to </a:t>
            </a:r>
            <a:r>
              <a:rPr lang="en-US" baseline="0" dirty="0" err="1" smtClean="0"/>
              <a:t>WorldMap</a:t>
            </a:r>
            <a:r>
              <a:rPr lang="en-US" baseline="0" dirty="0" smtClean="0"/>
              <a:t> and send data to it to be mapped.  Some information is also sent back to </a:t>
            </a:r>
            <a:r>
              <a:rPr lang="en-US" baseline="0" dirty="0" err="1" smtClean="0"/>
              <a:t>dataverse</a:t>
            </a:r>
            <a:r>
              <a:rPr lang="en-US" baseline="0" dirty="0" smtClean="0"/>
              <a:t> from </a:t>
            </a:r>
            <a:r>
              <a:rPr lang="en-US" baseline="0" dirty="0" err="1" smtClean="0"/>
              <a:t>worldmap</a:t>
            </a:r>
            <a:r>
              <a:rPr lang="en-US" baseline="0" dirty="0" smtClean="0"/>
              <a:t> to support the presentation of maps inside the </a:t>
            </a:r>
            <a:r>
              <a:rPr lang="en-US" baseline="0" dirty="0" err="1" smtClean="0"/>
              <a:t>dataverse</a:t>
            </a:r>
            <a:r>
              <a:rPr lang="en-US" baseline="0" dirty="0" smtClean="0"/>
              <a:t> page.  Data mapped in </a:t>
            </a:r>
            <a:r>
              <a:rPr lang="en-US" baseline="0" dirty="0" err="1" smtClean="0"/>
              <a:t>Dataverse</a:t>
            </a:r>
            <a:r>
              <a:rPr lang="en-US" baseline="0" dirty="0" smtClean="0"/>
              <a:t> this way involves making a public copy of the data in </a:t>
            </a:r>
            <a:r>
              <a:rPr lang="en-US" baseline="0" dirty="0" err="1" smtClean="0"/>
              <a:t>WorldMap</a:t>
            </a:r>
            <a:r>
              <a:rPr lang="en-US" baseline="0" dirty="0" smtClean="0"/>
              <a:t>.  So clearly this makes sense with data that can be made public.  At least for now.</a:t>
            </a:r>
            <a:endParaRPr lang="en-US" dirty="0"/>
          </a:p>
        </p:txBody>
      </p:sp>
      <p:sp>
        <p:nvSpPr>
          <p:cNvPr id="4" name="Slide Number Placeholder 3"/>
          <p:cNvSpPr>
            <a:spLocks noGrp="1"/>
          </p:cNvSpPr>
          <p:nvPr>
            <p:ph type="sldNum" sz="quarter" idx="10"/>
          </p:nvPr>
        </p:nvSpPr>
        <p:spPr/>
        <p:txBody>
          <a:bodyPr/>
          <a:lstStyle/>
          <a:p>
            <a:fld id="{703019A8-F9CE-4E40-803B-8E1919D5C82D}" type="slidenum">
              <a:rPr lang="en-US" smtClean="0"/>
              <a:t>8</a:t>
            </a:fld>
            <a:endParaRPr lang="en-US"/>
          </a:p>
        </p:txBody>
      </p:sp>
    </p:spTree>
    <p:extLst>
      <p:ext uri="{BB962C8B-B14F-4D97-AF65-F5344CB8AC3E}">
        <p14:creationId xmlns:p14="http://schemas.microsoft.com/office/powerpoint/2010/main" val="441721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3019A8-F9CE-4E40-803B-8E1919D5C82D}" type="slidenum">
              <a:rPr lang="en-US" smtClean="0"/>
              <a:t>9</a:t>
            </a:fld>
            <a:endParaRPr lang="en-US"/>
          </a:p>
        </p:txBody>
      </p:sp>
    </p:spTree>
    <p:extLst>
      <p:ext uri="{BB962C8B-B14F-4D97-AF65-F5344CB8AC3E}">
        <p14:creationId xmlns:p14="http://schemas.microsoft.com/office/powerpoint/2010/main" val="888302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7344BFC-39D7-4CA5-87B5-D44ED37FE6C3}"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1732A7-79F2-4F7D-A25D-ED92054FA5D9}" type="slidenum">
              <a:rPr lang="en-US" smtClean="0"/>
              <a:t>‹#›</a:t>
            </a:fld>
            <a:endParaRPr lang="en-US"/>
          </a:p>
        </p:txBody>
      </p:sp>
    </p:spTree>
    <p:extLst>
      <p:ext uri="{BB962C8B-B14F-4D97-AF65-F5344CB8AC3E}">
        <p14:creationId xmlns:p14="http://schemas.microsoft.com/office/powerpoint/2010/main" val="1886683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344BFC-39D7-4CA5-87B5-D44ED37FE6C3}"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1732A7-79F2-4F7D-A25D-ED92054FA5D9}" type="slidenum">
              <a:rPr lang="en-US" smtClean="0"/>
              <a:t>‹#›</a:t>
            </a:fld>
            <a:endParaRPr lang="en-US"/>
          </a:p>
        </p:txBody>
      </p:sp>
    </p:spTree>
    <p:extLst>
      <p:ext uri="{BB962C8B-B14F-4D97-AF65-F5344CB8AC3E}">
        <p14:creationId xmlns:p14="http://schemas.microsoft.com/office/powerpoint/2010/main" val="3751737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344BFC-39D7-4CA5-87B5-D44ED37FE6C3}"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1732A7-79F2-4F7D-A25D-ED92054FA5D9}" type="slidenum">
              <a:rPr lang="en-US" smtClean="0"/>
              <a:t>‹#›</a:t>
            </a:fld>
            <a:endParaRPr lang="en-US"/>
          </a:p>
        </p:txBody>
      </p:sp>
    </p:spTree>
    <p:extLst>
      <p:ext uri="{BB962C8B-B14F-4D97-AF65-F5344CB8AC3E}">
        <p14:creationId xmlns:p14="http://schemas.microsoft.com/office/powerpoint/2010/main" val="4287332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6241345"/>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1595868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344BFC-39D7-4CA5-87B5-D44ED37FE6C3}"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1732A7-79F2-4F7D-A25D-ED92054FA5D9}" type="slidenum">
              <a:rPr lang="en-US" smtClean="0"/>
              <a:t>‹#›</a:t>
            </a:fld>
            <a:endParaRPr lang="en-US"/>
          </a:p>
        </p:txBody>
      </p:sp>
    </p:spTree>
    <p:extLst>
      <p:ext uri="{BB962C8B-B14F-4D97-AF65-F5344CB8AC3E}">
        <p14:creationId xmlns:p14="http://schemas.microsoft.com/office/powerpoint/2010/main" val="2140266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7344BFC-39D7-4CA5-87B5-D44ED37FE6C3}"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1732A7-79F2-4F7D-A25D-ED92054FA5D9}" type="slidenum">
              <a:rPr lang="en-US" smtClean="0"/>
              <a:t>‹#›</a:t>
            </a:fld>
            <a:endParaRPr lang="en-US"/>
          </a:p>
        </p:txBody>
      </p:sp>
    </p:spTree>
    <p:extLst>
      <p:ext uri="{BB962C8B-B14F-4D97-AF65-F5344CB8AC3E}">
        <p14:creationId xmlns:p14="http://schemas.microsoft.com/office/powerpoint/2010/main" val="1830635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7344BFC-39D7-4CA5-87B5-D44ED37FE6C3}"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1732A7-79F2-4F7D-A25D-ED92054FA5D9}" type="slidenum">
              <a:rPr lang="en-US" smtClean="0"/>
              <a:t>‹#›</a:t>
            </a:fld>
            <a:endParaRPr lang="en-US"/>
          </a:p>
        </p:txBody>
      </p:sp>
    </p:spTree>
    <p:extLst>
      <p:ext uri="{BB962C8B-B14F-4D97-AF65-F5344CB8AC3E}">
        <p14:creationId xmlns:p14="http://schemas.microsoft.com/office/powerpoint/2010/main" val="647526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7344BFC-39D7-4CA5-87B5-D44ED37FE6C3}" type="datetimeFigureOut">
              <a:rPr lang="en-US" smtClean="0"/>
              <a:t>1/18/2018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1732A7-79F2-4F7D-A25D-ED92054FA5D9}" type="slidenum">
              <a:rPr lang="en-US" smtClean="0"/>
              <a:t>‹#›</a:t>
            </a:fld>
            <a:endParaRPr lang="en-US"/>
          </a:p>
        </p:txBody>
      </p:sp>
    </p:spTree>
    <p:extLst>
      <p:ext uri="{BB962C8B-B14F-4D97-AF65-F5344CB8AC3E}">
        <p14:creationId xmlns:p14="http://schemas.microsoft.com/office/powerpoint/2010/main" val="3850221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7344BFC-39D7-4CA5-87B5-D44ED37FE6C3}" type="datetimeFigureOut">
              <a:rPr lang="en-US" smtClean="0"/>
              <a:t>1/18/2018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1732A7-79F2-4F7D-A25D-ED92054FA5D9}" type="slidenum">
              <a:rPr lang="en-US" smtClean="0"/>
              <a:t>‹#›</a:t>
            </a:fld>
            <a:endParaRPr lang="en-US"/>
          </a:p>
        </p:txBody>
      </p:sp>
    </p:spTree>
    <p:extLst>
      <p:ext uri="{BB962C8B-B14F-4D97-AF65-F5344CB8AC3E}">
        <p14:creationId xmlns:p14="http://schemas.microsoft.com/office/powerpoint/2010/main" val="1118546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344BFC-39D7-4CA5-87B5-D44ED37FE6C3}" type="datetimeFigureOut">
              <a:rPr lang="en-US" smtClean="0"/>
              <a:t>1/18/2018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1732A7-79F2-4F7D-A25D-ED92054FA5D9}" type="slidenum">
              <a:rPr lang="en-US" smtClean="0"/>
              <a:t>‹#›</a:t>
            </a:fld>
            <a:endParaRPr lang="en-US"/>
          </a:p>
        </p:txBody>
      </p:sp>
    </p:spTree>
    <p:extLst>
      <p:ext uri="{BB962C8B-B14F-4D97-AF65-F5344CB8AC3E}">
        <p14:creationId xmlns:p14="http://schemas.microsoft.com/office/powerpoint/2010/main" val="862024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344BFC-39D7-4CA5-87B5-D44ED37FE6C3}"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1732A7-79F2-4F7D-A25D-ED92054FA5D9}" type="slidenum">
              <a:rPr lang="en-US" smtClean="0"/>
              <a:t>‹#›</a:t>
            </a:fld>
            <a:endParaRPr lang="en-US"/>
          </a:p>
        </p:txBody>
      </p:sp>
    </p:spTree>
    <p:extLst>
      <p:ext uri="{BB962C8B-B14F-4D97-AF65-F5344CB8AC3E}">
        <p14:creationId xmlns:p14="http://schemas.microsoft.com/office/powerpoint/2010/main" val="274543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344BFC-39D7-4CA5-87B5-D44ED37FE6C3}"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1732A7-79F2-4F7D-A25D-ED92054FA5D9}" type="slidenum">
              <a:rPr lang="en-US" smtClean="0"/>
              <a:t>‹#›</a:t>
            </a:fld>
            <a:endParaRPr lang="en-US"/>
          </a:p>
        </p:txBody>
      </p:sp>
    </p:spTree>
    <p:extLst>
      <p:ext uri="{BB962C8B-B14F-4D97-AF65-F5344CB8AC3E}">
        <p14:creationId xmlns:p14="http://schemas.microsoft.com/office/powerpoint/2010/main" val="2070795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344BFC-39D7-4CA5-87B5-D44ED37FE6C3}" type="datetimeFigureOut">
              <a:rPr lang="en-US" smtClean="0"/>
              <a:t>1/18/2018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1732A7-79F2-4F7D-A25D-ED92054FA5D9}" type="slidenum">
              <a:rPr lang="en-US" smtClean="0"/>
              <a:t>‹#›</a:t>
            </a:fld>
            <a:endParaRPr lang="en-US"/>
          </a:p>
        </p:txBody>
      </p:sp>
    </p:spTree>
    <p:extLst>
      <p:ext uri="{BB962C8B-B14F-4D97-AF65-F5344CB8AC3E}">
        <p14:creationId xmlns:p14="http://schemas.microsoft.com/office/powerpoint/2010/main" val="29166947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oo.gl/kAwVdC"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dataverse.harvard.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goo.gl/kAwVdC" TargetMode="External"/><Relationship Id="rId4" Type="http://schemas.openxmlformats.org/officeDocument/2006/relationships/hyperlink" Target="http://worldmap.harvard.edu/"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Jenks_natural_breaks_optimization"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orldmap.harvard.ed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oo.gl/kAwVdC"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oo.gl/kAwVdC"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dx.doi.org/10.7910/DVN/QX3BE6"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worldmap.harvard.edu/data/geonode:census_block_groups_2010_boston_bari_alv"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dx.doi.org/10.7910/DVN/QX3BE6" TargetMode="External"/><Relationship Id="rId4" Type="http://schemas.openxmlformats.org/officeDocument/2006/relationships/hyperlink" Target="https://dataverse.harvard.edu/dataverse/BostonNeighborhoodSurvey"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cga-harvard/hhypermap-bop"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hyperlink" Target="https://github.com/cga-harvard/hhypermap-bop/tree/master/Twitter-Sentiment-Classifier" TargetMode="External"/><Relationship Id="rId4" Type="http://schemas.openxmlformats.org/officeDocument/2006/relationships/hyperlink" Target="https://github.com/cga-harvard/hhypermap-bop/tree/master/BOP-utilities/Twitter_Rehydration"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mapd.com/demos/" TargetMode="External"/><Relationship Id="rId2" Type="http://schemas.openxmlformats.org/officeDocument/2006/relationships/hyperlink" Target="https://www.mapd.com/blog/2017/08/16/rejoining-forces-a-new-old-partnership-with-the-harvard-center-for-geographic-analysis/amp/"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mailto:blewis@cga.harvard.edu" TargetMode="External"/><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057400"/>
            <a:ext cx="8229600" cy="1143000"/>
          </a:xfrm>
        </p:spPr>
        <p:txBody>
          <a:bodyPr>
            <a:noAutofit/>
          </a:bodyPr>
          <a:lstStyle/>
          <a:p>
            <a:r>
              <a:rPr lang="en-US" sz="3600" dirty="0" smtClean="0"/>
              <a:t>Managing Geospatial Data</a:t>
            </a:r>
            <a:r>
              <a:rPr lang="en-US" sz="3600" dirty="0"/>
              <a:t> </a:t>
            </a:r>
            <a:r>
              <a:rPr lang="en-US" sz="3600" dirty="0" smtClean="0"/>
              <a:t>Using</a:t>
            </a:r>
            <a:br>
              <a:rPr lang="en-US" sz="3600" dirty="0" smtClean="0"/>
            </a:br>
            <a:r>
              <a:rPr lang="en-US" sz="3600" dirty="0" err="1" smtClean="0"/>
              <a:t>Dataverse</a:t>
            </a:r>
            <a:r>
              <a:rPr lang="en-US" sz="3600" dirty="0" smtClean="0"/>
              <a:t> + </a:t>
            </a:r>
            <a:r>
              <a:rPr lang="en-US" sz="3600" dirty="0" err="1" smtClean="0"/>
              <a:t>WorldMap</a:t>
            </a:r>
            <a:endParaRPr lang="en-US" sz="2400" dirty="0"/>
          </a:p>
        </p:txBody>
      </p:sp>
      <p:sp>
        <p:nvSpPr>
          <p:cNvPr id="3" name="TextBox 2"/>
          <p:cNvSpPr txBox="1"/>
          <p:nvPr/>
        </p:nvSpPr>
        <p:spPr>
          <a:xfrm>
            <a:off x="2286000" y="3429000"/>
            <a:ext cx="4274888" cy="707886"/>
          </a:xfrm>
          <a:prstGeom prst="rect">
            <a:avLst/>
          </a:prstGeom>
          <a:noFill/>
        </p:spPr>
        <p:txBody>
          <a:bodyPr wrap="none" rtlCol="0">
            <a:spAutoFit/>
          </a:bodyPr>
          <a:lstStyle/>
          <a:p>
            <a:pPr algn="ctr"/>
            <a:r>
              <a:rPr lang="en-US" sz="2000" dirty="0" smtClean="0"/>
              <a:t>Ben Lewis </a:t>
            </a:r>
            <a:endParaRPr lang="en-US" sz="2000" dirty="0"/>
          </a:p>
          <a:p>
            <a:pPr algn="ctr"/>
            <a:r>
              <a:rPr lang="en-US" sz="2000" dirty="0" smtClean="0"/>
              <a:t>Harvard Center for Geographic Analysis</a:t>
            </a:r>
          </a:p>
        </p:txBody>
      </p:sp>
      <p:sp>
        <p:nvSpPr>
          <p:cNvPr id="6" name="TextBox 5"/>
          <p:cNvSpPr txBox="1"/>
          <p:nvPr/>
        </p:nvSpPr>
        <p:spPr>
          <a:xfrm>
            <a:off x="2743200" y="533400"/>
            <a:ext cx="3467100" cy="738664"/>
          </a:xfrm>
          <a:prstGeom prst="rect">
            <a:avLst/>
          </a:prstGeom>
          <a:noFill/>
          <a:ln>
            <a:solidFill>
              <a:schemeClr val="tx2">
                <a:lumMod val="60000"/>
                <a:lumOff val="40000"/>
              </a:schemeClr>
            </a:solidFill>
          </a:ln>
        </p:spPr>
        <p:txBody>
          <a:bodyPr wrap="square" rtlCol="0">
            <a:spAutoFit/>
          </a:bodyPr>
          <a:lstStyle/>
          <a:p>
            <a:pPr algn="ctr"/>
            <a:r>
              <a:rPr lang="en-US" sz="2400" dirty="0" smtClean="0"/>
              <a:t>Harvard </a:t>
            </a:r>
            <a:r>
              <a:rPr lang="en-US" sz="2400" dirty="0" err="1" smtClean="0"/>
              <a:t>Datafest</a:t>
            </a:r>
            <a:endParaRPr lang="en-US" sz="2400" dirty="0" smtClean="0"/>
          </a:p>
          <a:p>
            <a:pPr algn="ctr"/>
            <a:r>
              <a:rPr lang="en-US" dirty="0" smtClean="0"/>
              <a:t> </a:t>
            </a:r>
            <a:r>
              <a:rPr lang="en-US" sz="1600" dirty="0" smtClean="0"/>
              <a:t>January 18, 2018</a:t>
            </a:r>
            <a:endParaRPr lang="en-US" sz="1600" dirty="0"/>
          </a:p>
        </p:txBody>
      </p:sp>
      <p:pic>
        <p:nvPicPr>
          <p:cNvPr id="7" name="Shape 74"/>
          <p:cNvPicPr preferRelativeResize="0"/>
          <p:nvPr/>
        </p:nvPicPr>
        <p:blipFill rotWithShape="1">
          <a:blip r:embed="rId3">
            <a:alphaModFix/>
          </a:blip>
          <a:srcRect/>
          <a:stretch/>
        </p:blipFill>
        <p:spPr>
          <a:xfrm>
            <a:off x="5105401" y="4953000"/>
            <a:ext cx="2209799" cy="749489"/>
          </a:xfrm>
          <a:prstGeom prst="rect">
            <a:avLst/>
          </a:prstGeom>
          <a:noFill/>
          <a:ln>
            <a:noFill/>
          </a:ln>
        </p:spPr>
      </p:pic>
      <p:pic>
        <p:nvPicPr>
          <p:cNvPr id="8" name="Shape 75"/>
          <p:cNvPicPr preferRelativeResize="0"/>
          <p:nvPr/>
        </p:nvPicPr>
        <p:blipFill rotWithShape="1">
          <a:blip r:embed="rId4">
            <a:alphaModFix/>
          </a:blip>
          <a:srcRect/>
          <a:stretch/>
        </p:blipFill>
        <p:spPr>
          <a:xfrm>
            <a:off x="1676401" y="5052046"/>
            <a:ext cx="2306535" cy="650443"/>
          </a:xfrm>
          <a:prstGeom prst="rect">
            <a:avLst/>
          </a:prstGeom>
          <a:noFill/>
          <a:ln>
            <a:noFill/>
          </a:ln>
        </p:spPr>
      </p:pic>
    </p:spTree>
    <p:extLst>
      <p:ext uri="{BB962C8B-B14F-4D97-AF65-F5344CB8AC3E}">
        <p14:creationId xmlns:p14="http://schemas.microsoft.com/office/powerpoint/2010/main" val="39878798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 Background on </a:t>
            </a:r>
            <a:r>
              <a:rPr lang="en-US" dirty="0" err="1" smtClean="0"/>
              <a:t>Lat</a:t>
            </a:r>
            <a:r>
              <a:rPr lang="en-US" dirty="0" smtClean="0"/>
              <a:t> / Long Table Provided</a:t>
            </a:r>
            <a:endParaRPr lang="en-US" dirty="0"/>
          </a:p>
        </p:txBody>
      </p:sp>
      <p:sp>
        <p:nvSpPr>
          <p:cNvPr id="3" name="Content Placeholder 2"/>
          <p:cNvSpPr>
            <a:spLocks noGrp="1"/>
          </p:cNvSpPr>
          <p:nvPr>
            <p:ph idx="1"/>
          </p:nvPr>
        </p:nvSpPr>
        <p:spPr/>
        <p:txBody>
          <a:bodyPr/>
          <a:lstStyle/>
          <a:p>
            <a:r>
              <a:rPr lang="en-US" dirty="0"/>
              <a:t>S</a:t>
            </a:r>
            <a:r>
              <a:rPr lang="en-US" dirty="0" smtClean="0"/>
              <a:t>tarted with 1 hour CSV file from the Geo-tweet Archive (250,000 records). </a:t>
            </a:r>
          </a:p>
          <a:p>
            <a:r>
              <a:rPr lang="en-US" dirty="0" smtClean="0"/>
              <a:t>Time range is one hour, </a:t>
            </a:r>
            <a:r>
              <a:rPr lang="en-US" dirty="0"/>
              <a:t>from 10-11am on June 24</a:t>
            </a:r>
            <a:r>
              <a:rPr lang="en-US" baseline="30000" dirty="0"/>
              <a:t>th</a:t>
            </a:r>
            <a:r>
              <a:rPr lang="en-US" dirty="0"/>
              <a:t>, </a:t>
            </a:r>
            <a:r>
              <a:rPr lang="en-US" dirty="0" smtClean="0"/>
              <a:t>2016 the day after the British decision to leave the EU (Brexit). </a:t>
            </a:r>
          </a:p>
          <a:p>
            <a:r>
              <a:rPr lang="en-US" dirty="0" smtClean="0"/>
              <a:t>Tweet records mentioning Brexit were extracted and resulting CSV file uploaded to </a:t>
            </a:r>
            <a:r>
              <a:rPr lang="en-US" dirty="0" err="1" smtClean="0"/>
              <a:t>Dataverse</a:t>
            </a:r>
            <a:r>
              <a:rPr lang="en-US" dirty="0" smtClean="0"/>
              <a:t>.</a:t>
            </a:r>
          </a:p>
          <a:p>
            <a:pPr marL="0" indent="0">
              <a:buNone/>
            </a:pPr>
            <a:endParaRPr lang="en-US" dirty="0"/>
          </a:p>
        </p:txBody>
      </p:sp>
    </p:spTree>
    <p:extLst>
      <p:ext uri="{BB962C8B-B14F-4D97-AF65-F5344CB8AC3E}">
        <p14:creationId xmlns:p14="http://schemas.microsoft.com/office/powerpoint/2010/main" val="2321444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Structure of the geo-tweet CSV file</a:t>
            </a:r>
            <a:endParaRPr lang="en-US" sz="3200" dirty="0"/>
          </a:p>
        </p:txBody>
      </p:sp>
      <p:sp>
        <p:nvSpPr>
          <p:cNvPr id="3" name="Content Placeholder 2"/>
          <p:cNvSpPr>
            <a:spLocks noGrp="1"/>
          </p:cNvSpPr>
          <p:nvPr>
            <p:ph idx="1"/>
          </p:nvPr>
        </p:nvSpPr>
        <p:spPr/>
        <p:txBody>
          <a:bodyPr>
            <a:normAutofit fontScale="70000" lnSpcReduction="20000"/>
          </a:bodyPr>
          <a:lstStyle/>
          <a:p>
            <a:r>
              <a:rPr lang="en-US" dirty="0" err="1" smtClean="0"/>
              <a:t>tweet_id</a:t>
            </a:r>
            <a:r>
              <a:rPr lang="en-US" dirty="0" smtClean="0"/>
              <a:t> 		ID from twitter</a:t>
            </a:r>
          </a:p>
          <a:p>
            <a:r>
              <a:rPr lang="en-US" dirty="0">
                <a:solidFill>
                  <a:srgbClr val="FF0000"/>
                </a:solidFill>
              </a:rPr>
              <a:t>t</a:t>
            </a:r>
            <a:r>
              <a:rPr lang="en-US" dirty="0" smtClean="0">
                <a:solidFill>
                  <a:srgbClr val="FF0000"/>
                </a:solidFill>
              </a:rPr>
              <a:t>ime			Time stamp from twitter</a:t>
            </a:r>
          </a:p>
          <a:p>
            <a:r>
              <a:rPr lang="en-US" dirty="0" err="1" smtClean="0">
                <a:solidFill>
                  <a:srgbClr val="FF0000"/>
                </a:solidFill>
              </a:rPr>
              <a:t>Lat</a:t>
            </a:r>
            <a:r>
              <a:rPr lang="en-US" dirty="0" smtClean="0">
                <a:solidFill>
                  <a:srgbClr val="FF0000"/>
                </a:solidFill>
              </a:rPr>
              <a:t>			Latitude of device from twitter	</a:t>
            </a:r>
          </a:p>
          <a:p>
            <a:r>
              <a:rPr lang="en-US" dirty="0" smtClean="0">
                <a:solidFill>
                  <a:srgbClr val="FF0000"/>
                </a:solidFill>
              </a:rPr>
              <a:t>Lon			Longitude of device from twitter</a:t>
            </a:r>
          </a:p>
          <a:p>
            <a:r>
              <a:rPr lang="en-US" dirty="0" err="1" smtClean="0"/>
              <a:t>goog_x</a:t>
            </a:r>
            <a:r>
              <a:rPr lang="en-US" dirty="0" smtClean="0"/>
              <a:t>		Spherical </a:t>
            </a:r>
            <a:r>
              <a:rPr lang="en-US" dirty="0" err="1" smtClean="0"/>
              <a:t>mercator</a:t>
            </a:r>
            <a:r>
              <a:rPr lang="en-US" dirty="0" smtClean="0"/>
              <a:t> X coordinate from CGA</a:t>
            </a:r>
          </a:p>
          <a:p>
            <a:r>
              <a:rPr lang="en-US" dirty="0" err="1" smtClean="0"/>
              <a:t>goog_y</a:t>
            </a:r>
            <a:r>
              <a:rPr lang="en-US" dirty="0" smtClean="0"/>
              <a:t>		Spherical </a:t>
            </a:r>
            <a:r>
              <a:rPr lang="en-US" dirty="0" err="1" smtClean="0"/>
              <a:t>mercatpr</a:t>
            </a:r>
            <a:r>
              <a:rPr lang="en-US" dirty="0" smtClean="0"/>
              <a:t> Y coordinate from CGA</a:t>
            </a:r>
          </a:p>
          <a:p>
            <a:r>
              <a:rPr lang="en-US" dirty="0" err="1" smtClean="0"/>
              <a:t>sender_id</a:t>
            </a:r>
            <a:r>
              <a:rPr lang="en-US" dirty="0" smtClean="0"/>
              <a:t>	</a:t>
            </a:r>
            <a:r>
              <a:rPr lang="en-US" dirty="0"/>
              <a:t>	</a:t>
            </a:r>
            <a:r>
              <a:rPr lang="en-US" dirty="0" smtClean="0"/>
              <a:t>ID of sender from twitter</a:t>
            </a:r>
          </a:p>
          <a:p>
            <a:r>
              <a:rPr lang="en-US" dirty="0" err="1" smtClean="0"/>
              <a:t>sender_nam</a:t>
            </a:r>
            <a:r>
              <a:rPr lang="en-US" dirty="0" smtClean="0"/>
              <a:t>		Sender name from twitter</a:t>
            </a:r>
          </a:p>
          <a:p>
            <a:r>
              <a:rPr lang="en-US" dirty="0"/>
              <a:t>s</a:t>
            </a:r>
            <a:r>
              <a:rPr lang="en-US" dirty="0" smtClean="0"/>
              <a:t>ource		Type of application use to create tweet</a:t>
            </a:r>
          </a:p>
          <a:p>
            <a:r>
              <a:rPr lang="en-US" dirty="0" err="1" smtClean="0"/>
              <a:t>reply_to_u</a:t>
            </a:r>
            <a:r>
              <a:rPr lang="en-US" dirty="0" smtClean="0"/>
              <a:t>		</a:t>
            </a:r>
          </a:p>
          <a:p>
            <a:r>
              <a:rPr lang="en-US" dirty="0" err="1" smtClean="0"/>
              <a:t>reply_to_t</a:t>
            </a:r>
            <a:r>
              <a:rPr lang="en-US" dirty="0" smtClean="0"/>
              <a:t>		</a:t>
            </a:r>
          </a:p>
          <a:p>
            <a:r>
              <a:rPr lang="en-US" dirty="0" err="1" smtClean="0"/>
              <a:t>place_id</a:t>
            </a:r>
            <a:r>
              <a:rPr lang="en-US" dirty="0" smtClean="0"/>
              <a:t>		Place ID from twitter</a:t>
            </a:r>
          </a:p>
          <a:p>
            <a:r>
              <a:rPr lang="en-US" dirty="0" err="1" smtClean="0">
                <a:solidFill>
                  <a:srgbClr val="FF0000"/>
                </a:solidFill>
              </a:rPr>
              <a:t>tweet_text</a:t>
            </a:r>
            <a:r>
              <a:rPr lang="en-US" dirty="0" smtClean="0">
                <a:solidFill>
                  <a:srgbClr val="FF0000"/>
                </a:solidFill>
              </a:rPr>
              <a:t>		Tweet text</a:t>
            </a:r>
            <a:endParaRPr lang="en-US" dirty="0">
              <a:solidFill>
                <a:srgbClr val="FF0000"/>
              </a:solidFill>
            </a:endParaRPr>
          </a:p>
        </p:txBody>
      </p:sp>
    </p:spTree>
    <p:extLst>
      <p:ext uri="{BB962C8B-B14F-4D97-AF65-F5344CB8AC3E}">
        <p14:creationId xmlns:p14="http://schemas.microsoft.com/office/powerpoint/2010/main" val="2806256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25279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Lat</a:t>
            </a:r>
            <a:r>
              <a:rPr lang="en-US" dirty="0" smtClean="0"/>
              <a:t> / Long Table</a:t>
            </a:r>
            <a:endParaRPr lang="en-US" dirty="0"/>
          </a:p>
        </p:txBody>
      </p:sp>
      <p:sp>
        <p:nvSpPr>
          <p:cNvPr id="3" name="Content Placeholder 2"/>
          <p:cNvSpPr>
            <a:spLocks noGrp="1"/>
          </p:cNvSpPr>
          <p:nvPr>
            <p:ph idx="1"/>
          </p:nvPr>
        </p:nvSpPr>
        <p:spPr/>
        <p:txBody>
          <a:bodyPr/>
          <a:lstStyle/>
          <a:p>
            <a:pPr marL="0" indent="0">
              <a:buNone/>
            </a:pPr>
            <a:r>
              <a:rPr lang="en-US" dirty="0" smtClean="0"/>
              <a:t>1) Download the geo-tweet file from</a:t>
            </a:r>
          </a:p>
          <a:p>
            <a:pPr marL="0" indent="0">
              <a:buNone/>
            </a:pPr>
            <a:r>
              <a:rPr lang="en-US" sz="4400" dirty="0" smtClean="0">
                <a:hlinkClick r:id="rId3"/>
              </a:rPr>
              <a:t>https</a:t>
            </a:r>
            <a:r>
              <a:rPr lang="en-US" sz="4400" dirty="0">
                <a:hlinkClick r:id="rId3"/>
              </a:rPr>
              <a:t>://goo.gl/kAwVdC</a:t>
            </a:r>
            <a:r>
              <a:rPr lang="en-US" sz="4400" dirty="0"/>
              <a:t> </a:t>
            </a:r>
          </a:p>
          <a:p>
            <a:pPr marL="0" indent="0">
              <a:buNone/>
            </a:pPr>
            <a:r>
              <a:rPr lang="en-US" dirty="0" smtClean="0"/>
              <a:t>2) Upload the file to your </a:t>
            </a:r>
            <a:r>
              <a:rPr lang="en-US" dirty="0" err="1" smtClean="0"/>
              <a:t>Dataverse</a:t>
            </a:r>
            <a:endParaRPr lang="en-US" dirty="0" smtClean="0"/>
          </a:p>
          <a:p>
            <a:endParaRPr lang="en-US" dirty="0"/>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3835885"/>
            <a:ext cx="5800435" cy="2445172"/>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5168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In </a:t>
            </a:r>
            <a:r>
              <a:rPr lang="en-US" sz="3600" dirty="0" err="1"/>
              <a:t>D</a:t>
            </a:r>
            <a:r>
              <a:rPr lang="en-US" sz="3600" dirty="0" err="1" smtClean="0"/>
              <a:t>ataverse</a:t>
            </a:r>
            <a:r>
              <a:rPr lang="en-US" sz="3600" dirty="0" smtClean="0"/>
              <a:t> give the file a tag for “data”</a:t>
            </a:r>
            <a:endParaRPr lang="en-US" sz="3600" dirty="0"/>
          </a:p>
        </p:txBody>
      </p:sp>
      <p:sp>
        <p:nvSpPr>
          <p:cNvPr id="3" name="Content Placeholder 2"/>
          <p:cNvSpPr>
            <a:spLocks noGrp="1"/>
          </p:cNvSpPr>
          <p:nvPr>
            <p:ph idx="1"/>
          </p:nvPr>
        </p:nvSpPr>
        <p:spPr/>
        <p:txBody>
          <a:bodyPr/>
          <a:lstStyle/>
          <a:p>
            <a:r>
              <a:rPr lang="en-US" dirty="0" smtClean="0"/>
              <a:t>Open file and edit metadata</a:t>
            </a:r>
          </a:p>
          <a:p>
            <a:pPr marL="0" indent="0">
              <a:buNone/>
            </a:pPr>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362200"/>
            <a:ext cx="7594600" cy="278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54589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Tell </a:t>
            </a:r>
            <a:r>
              <a:rPr lang="en-US" dirty="0" err="1"/>
              <a:t>Dataverse</a:t>
            </a:r>
            <a:r>
              <a:rPr lang="en-US" dirty="0"/>
              <a:t> the file is geospatial</a:t>
            </a:r>
          </a:p>
        </p:txBody>
      </p:sp>
      <p:sp>
        <p:nvSpPr>
          <p:cNvPr id="3" name="Content Placeholder 2"/>
          <p:cNvSpPr>
            <a:spLocks noGrp="1"/>
          </p:cNvSpPr>
          <p:nvPr>
            <p:ph idx="1"/>
          </p:nvPr>
        </p:nvSpPr>
        <p:spPr/>
        <p:txBody>
          <a:bodyPr/>
          <a:lstStyle/>
          <a:p>
            <a:pPr marL="0" indent="0">
              <a:buNone/>
            </a:pPr>
            <a:r>
              <a:rPr lang="en-US" dirty="0" smtClean="0"/>
              <a:t>1) Edit tags</a:t>
            </a:r>
          </a:p>
          <a:p>
            <a:pPr marL="0" indent="0">
              <a:buNone/>
            </a:pP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90800"/>
            <a:ext cx="7773988" cy="1883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9718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Tell </a:t>
            </a:r>
            <a:r>
              <a:rPr lang="en-US" dirty="0" err="1"/>
              <a:t>Dataverse</a:t>
            </a:r>
            <a:r>
              <a:rPr lang="en-US" dirty="0"/>
              <a:t> the file is geospatial</a:t>
            </a:r>
          </a:p>
        </p:txBody>
      </p:sp>
      <p:sp>
        <p:nvSpPr>
          <p:cNvPr id="3" name="Content Placeholder 2"/>
          <p:cNvSpPr>
            <a:spLocks noGrp="1"/>
          </p:cNvSpPr>
          <p:nvPr>
            <p:ph idx="1"/>
          </p:nvPr>
        </p:nvSpPr>
        <p:spPr/>
        <p:txBody>
          <a:bodyPr/>
          <a:lstStyle/>
          <a:p>
            <a:pPr marL="0" indent="0">
              <a:buNone/>
            </a:pPr>
            <a:r>
              <a:rPr lang="en-US" dirty="0" smtClean="0"/>
              <a:t>2) Select “Geospatial” and any others from “Tabular Data Tags”</a:t>
            </a:r>
          </a:p>
          <a:p>
            <a:pPr marL="0" indent="0">
              <a:buNone/>
            </a:pPr>
            <a:endParaRPr lang="en-US" dirty="0" smtClean="0"/>
          </a:p>
          <a:p>
            <a:pPr marL="0" indent="0">
              <a:buNone/>
            </a:pPr>
            <a:endParaRPr lang="en-US"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819400"/>
            <a:ext cx="7510463" cy="3537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6488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Tell </a:t>
            </a:r>
            <a:r>
              <a:rPr lang="en-US" dirty="0" err="1"/>
              <a:t>Dataverse</a:t>
            </a:r>
            <a:r>
              <a:rPr lang="en-US" dirty="0"/>
              <a:t> the file is geospatial</a:t>
            </a:r>
          </a:p>
        </p:txBody>
      </p:sp>
      <p:sp>
        <p:nvSpPr>
          <p:cNvPr id="3" name="Content Placeholder 2"/>
          <p:cNvSpPr>
            <a:spLocks noGrp="1"/>
          </p:cNvSpPr>
          <p:nvPr>
            <p:ph idx="1"/>
          </p:nvPr>
        </p:nvSpPr>
        <p:spPr/>
        <p:txBody>
          <a:bodyPr/>
          <a:lstStyle/>
          <a:p>
            <a:pPr marL="0" indent="0">
              <a:buNone/>
            </a:pPr>
            <a:r>
              <a:rPr lang="en-US" dirty="0" smtClean="0"/>
              <a:t>3) Save Changes.  </a:t>
            </a:r>
            <a:r>
              <a:rPr lang="en-US" dirty="0"/>
              <a:t>A</a:t>
            </a:r>
            <a:r>
              <a:rPr lang="en-US" dirty="0" smtClean="0"/>
              <a:t> “Map” button becomes available for the dataset</a:t>
            </a:r>
          </a:p>
          <a:p>
            <a:pPr marL="0" indent="0">
              <a:buNone/>
            </a:pPr>
            <a:endParaRPr lang="en-US" dirty="0" smtClean="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971799"/>
            <a:ext cx="7723188" cy="2502865"/>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0172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“Explore” button with Two Ravens</a:t>
            </a:r>
            <a:endParaRPr lang="en-US" dirty="0"/>
          </a:p>
        </p:txBody>
      </p:sp>
      <p:sp>
        <p:nvSpPr>
          <p:cNvPr id="3" name="Content Placeholder 2"/>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1941982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Autofit/>
          </a:bodyPr>
          <a:lstStyle/>
          <a:p>
            <a:r>
              <a:rPr lang="en-US" sz="2800" dirty="0"/>
              <a:t>Click </a:t>
            </a:r>
            <a:r>
              <a:rPr lang="en-US" sz="2800" dirty="0" smtClean="0"/>
              <a:t>“Map” </a:t>
            </a:r>
            <a:r>
              <a:rPr lang="en-US" sz="2800" dirty="0"/>
              <a:t>button to view sample data structure and set </a:t>
            </a:r>
            <a:r>
              <a:rPr lang="en-US" sz="2800" dirty="0" smtClean="0"/>
              <a:t>the geospatial type and fields for </a:t>
            </a:r>
            <a:r>
              <a:rPr lang="en-US" sz="2800" dirty="0" err="1" smtClean="0"/>
              <a:t>lat</a:t>
            </a:r>
            <a:r>
              <a:rPr lang="en-US" sz="2800" dirty="0"/>
              <a:t> </a:t>
            </a:r>
            <a:r>
              <a:rPr lang="en-US" sz="2800" dirty="0" smtClean="0"/>
              <a:t>and long</a:t>
            </a:r>
            <a:r>
              <a:rPr lang="en-US" sz="2800" dirty="0"/>
              <a:t/>
            </a:r>
            <a:br>
              <a:rPr lang="en-US" sz="2800" dirty="0"/>
            </a:br>
            <a:endParaRPr lang="en-US" sz="2800" dirty="0"/>
          </a:p>
        </p:txBody>
      </p:sp>
      <p:pic>
        <p:nvPicPr>
          <p:cNvPr id="717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70895" y="1600200"/>
            <a:ext cx="7002209" cy="4525963"/>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8297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Preparation</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t>Create account in </a:t>
            </a:r>
            <a:r>
              <a:rPr lang="en-US" sz="2400" dirty="0" err="1"/>
              <a:t>Dataverse</a:t>
            </a:r>
            <a:r>
              <a:rPr lang="en-US" sz="2400" dirty="0"/>
              <a:t> </a:t>
            </a:r>
            <a:r>
              <a:rPr lang="en-US" sz="2400" dirty="0">
                <a:hlinkClick r:id="rId3"/>
              </a:rPr>
              <a:t>http://dataverse.harvard.edu</a:t>
            </a:r>
            <a:r>
              <a:rPr lang="en-US" sz="2400" dirty="0"/>
              <a:t> </a:t>
            </a:r>
          </a:p>
          <a:p>
            <a:pPr marL="457200" indent="-457200">
              <a:buFont typeface="+mj-lt"/>
              <a:buAutoNum type="arabicPeriod"/>
            </a:pPr>
            <a:r>
              <a:rPr lang="en-US" sz="2400" dirty="0" smtClean="0"/>
              <a:t>Create account in </a:t>
            </a:r>
            <a:r>
              <a:rPr lang="en-US" sz="2400" dirty="0" err="1" smtClean="0"/>
              <a:t>WorldMap</a:t>
            </a:r>
            <a:r>
              <a:rPr lang="en-US" sz="2400" dirty="0" smtClean="0"/>
              <a:t> </a:t>
            </a:r>
            <a:r>
              <a:rPr lang="en-US" sz="2400" dirty="0" smtClean="0">
                <a:hlinkClick r:id="rId4"/>
              </a:rPr>
              <a:t>http://worldmap.harvard.edu</a:t>
            </a:r>
            <a:r>
              <a:rPr lang="en-US" sz="2400" dirty="0" smtClean="0"/>
              <a:t> </a:t>
            </a:r>
            <a:endParaRPr lang="en-US" sz="2400" dirty="0"/>
          </a:p>
          <a:p>
            <a:pPr marL="514350" indent="-514350">
              <a:buFont typeface="+mj-lt"/>
              <a:buAutoNum type="arabicPeriod"/>
            </a:pPr>
            <a:r>
              <a:rPr lang="en-US" sz="2400" dirty="0" smtClean="0"/>
              <a:t>Go to </a:t>
            </a:r>
            <a:r>
              <a:rPr lang="en-US" sz="2400" dirty="0" err="1" smtClean="0"/>
              <a:t>Dataverse</a:t>
            </a:r>
            <a:r>
              <a:rPr lang="en-US" sz="2400" dirty="0" smtClean="0"/>
              <a:t>:  </a:t>
            </a:r>
            <a:r>
              <a:rPr lang="en-US" sz="4000" dirty="0">
                <a:hlinkClick r:id="rId5"/>
              </a:rPr>
              <a:t>https://goo.gl/kAwVdC</a:t>
            </a:r>
            <a:r>
              <a:rPr lang="en-US" sz="4000" dirty="0"/>
              <a:t> </a:t>
            </a:r>
          </a:p>
          <a:p>
            <a:pPr lvl="1"/>
            <a:r>
              <a:rPr lang="en-US" sz="2400" dirty="0" smtClean="0"/>
              <a:t>Download the 3 files to your hard drive</a:t>
            </a:r>
          </a:p>
          <a:p>
            <a:pPr marL="457200" lvl="1" indent="0">
              <a:buNone/>
            </a:pPr>
            <a:endParaRPr lang="en-US" dirty="0" smtClean="0"/>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3810000"/>
            <a:ext cx="5562600" cy="2295256"/>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95383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Which brings you to the “Manage Map” Page</a:t>
            </a:r>
            <a:endParaRPr lang="en-US" sz="3200" dirty="0"/>
          </a:p>
        </p:txBody>
      </p:sp>
      <p:pic>
        <p:nvPicPr>
          <p:cNvPr id="819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21481" y="1600200"/>
            <a:ext cx="6150919" cy="487680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9963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Features of Manage Map</a:t>
            </a:r>
            <a:r>
              <a:rPr lang="en-US" dirty="0"/>
              <a:t> </a:t>
            </a:r>
            <a:r>
              <a:rPr lang="en-US" dirty="0" smtClean="0"/>
              <a:t>Page</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Interactive view: layer on/off, change base, pan, zoom, identify, show notes   </a:t>
            </a:r>
          </a:p>
          <a:p>
            <a:pPr marL="514350" indent="-514350">
              <a:buFont typeface="+mj-lt"/>
              <a:buAutoNum type="arabicPeriod"/>
            </a:pPr>
            <a:r>
              <a:rPr lang="en-US" dirty="0" smtClean="0"/>
              <a:t>Download formats</a:t>
            </a:r>
            <a:r>
              <a:rPr lang="en-US" dirty="0"/>
              <a:t>: KML, PDF, ZIP, CSV, PNG, TIFF, JPG, XLS, GML, </a:t>
            </a:r>
            <a:r>
              <a:rPr lang="en-US" dirty="0" smtClean="0"/>
              <a:t>JSON</a:t>
            </a:r>
          </a:p>
          <a:p>
            <a:pPr marL="514350" indent="-514350">
              <a:buFont typeface="+mj-lt"/>
              <a:buAutoNum type="arabicPeriod"/>
            </a:pPr>
            <a:r>
              <a:rPr lang="en-US" dirty="0" smtClean="0"/>
              <a:t>Symbolization</a:t>
            </a:r>
            <a:endParaRPr lang="en-US" dirty="0"/>
          </a:p>
          <a:p>
            <a:pPr marL="514350" indent="-514350">
              <a:buFont typeface="+mj-lt"/>
              <a:buAutoNum type="arabicPeriod"/>
            </a:pPr>
            <a:r>
              <a:rPr lang="en-US" dirty="0" smtClean="0"/>
              <a:t>Go to </a:t>
            </a:r>
            <a:r>
              <a:rPr lang="en-US" dirty="0" err="1" smtClean="0"/>
              <a:t>WorldMap</a:t>
            </a:r>
            <a:r>
              <a:rPr lang="en-US" dirty="0" smtClean="0"/>
              <a:t> page for Layer where there are additional options inside </a:t>
            </a:r>
            <a:r>
              <a:rPr lang="en-US" dirty="0" err="1" smtClean="0"/>
              <a:t>Worldmap</a:t>
            </a:r>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367411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Interactive view</a:t>
            </a:r>
            <a:endParaRPr lang="en-US" dirty="0"/>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83960" y="1447800"/>
            <a:ext cx="7398040" cy="4980181"/>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0292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dirty="0" smtClean="0"/>
              <a:t>) Download formats</a:t>
            </a:r>
            <a:endParaRPr lang="en-US" dirty="0"/>
          </a:p>
        </p:txBody>
      </p:sp>
      <p:pic>
        <p:nvPicPr>
          <p:cNvPr id="921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3400" y="1524000"/>
            <a:ext cx="8119242" cy="434340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489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2) Downloadable formats (spatial formats in </a:t>
            </a:r>
            <a:r>
              <a:rPr lang="en-US" sz="2800" b="1" dirty="0" smtClean="0"/>
              <a:t>bold</a:t>
            </a:r>
            <a:r>
              <a:rPr lang="en-US" sz="2800" dirty="0" smtClean="0"/>
              <a:t>)</a:t>
            </a:r>
            <a:endParaRPr lang="en-US" sz="2800" dirty="0"/>
          </a:p>
        </p:txBody>
      </p:sp>
      <p:sp>
        <p:nvSpPr>
          <p:cNvPr id="3" name="Content Placeholder 2"/>
          <p:cNvSpPr>
            <a:spLocks noGrp="1"/>
          </p:cNvSpPr>
          <p:nvPr>
            <p:ph idx="1"/>
          </p:nvPr>
        </p:nvSpPr>
        <p:spPr/>
        <p:txBody>
          <a:bodyPr>
            <a:normAutofit fontScale="77500" lnSpcReduction="20000"/>
          </a:bodyPr>
          <a:lstStyle/>
          <a:p>
            <a:r>
              <a:rPr lang="en-US" b="1" dirty="0" smtClean="0"/>
              <a:t>KML – Keyhole Markup Language used in Google Earth and other system. </a:t>
            </a:r>
          </a:p>
          <a:p>
            <a:r>
              <a:rPr lang="en-US" dirty="0" smtClean="0"/>
              <a:t>PDF – Portable Document Format. </a:t>
            </a:r>
          </a:p>
          <a:p>
            <a:r>
              <a:rPr lang="en-US" b="1" dirty="0" smtClean="0"/>
              <a:t>ZIP - Zip-compressed Shapefile.  Shapefile is the most common vector GIS data format. </a:t>
            </a:r>
          </a:p>
          <a:p>
            <a:r>
              <a:rPr lang="en-US" dirty="0" smtClean="0"/>
              <a:t>CSV – Comma separated table </a:t>
            </a:r>
          </a:p>
          <a:p>
            <a:r>
              <a:rPr lang="en-US" dirty="0" smtClean="0"/>
              <a:t>PNG – Portable Network Graphics </a:t>
            </a:r>
          </a:p>
          <a:p>
            <a:r>
              <a:rPr lang="en-US" dirty="0" smtClean="0"/>
              <a:t>TIFF - Tagged Image File Format </a:t>
            </a:r>
          </a:p>
          <a:p>
            <a:r>
              <a:rPr lang="en-US" dirty="0" smtClean="0"/>
              <a:t>JPEG – Joint Photographic Experts Group</a:t>
            </a:r>
          </a:p>
          <a:p>
            <a:r>
              <a:rPr lang="en-US" dirty="0" smtClean="0"/>
              <a:t>XLS – Excel spreadsheet</a:t>
            </a:r>
          </a:p>
          <a:p>
            <a:r>
              <a:rPr lang="en-US" b="1" dirty="0" smtClean="0"/>
              <a:t>GML – Geographic Markup Language</a:t>
            </a:r>
          </a:p>
          <a:p>
            <a:r>
              <a:rPr lang="en-US" b="1" dirty="0" err="1" smtClean="0"/>
              <a:t>GeoJSON</a:t>
            </a:r>
            <a:r>
              <a:rPr lang="en-US" b="1" dirty="0" smtClean="0"/>
              <a:t> – JavaScript Object Notation</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170775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Symbolize map</a:t>
            </a:r>
            <a:endParaRPr lang="en-US" dirty="0"/>
          </a:p>
        </p:txBody>
      </p:sp>
      <p:sp>
        <p:nvSpPr>
          <p:cNvPr id="3" name="Content Placeholder 2"/>
          <p:cNvSpPr>
            <a:spLocks noGrp="1"/>
          </p:cNvSpPr>
          <p:nvPr>
            <p:ph idx="1"/>
          </p:nvPr>
        </p:nvSpPr>
        <p:spPr/>
        <p:txBody>
          <a:bodyPr/>
          <a:lstStyle/>
          <a:p>
            <a:pPr marL="0" indent="0">
              <a:buNone/>
            </a:pPr>
            <a:r>
              <a:rPr lang="en-US" dirty="0" smtClean="0"/>
              <a:t>1. Choose an attribute.</a:t>
            </a:r>
          </a:p>
          <a:p>
            <a:pPr marL="0" indent="0">
              <a:buNone/>
            </a:pPr>
            <a:endParaRPr lang="en-US" dirty="0"/>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256838"/>
            <a:ext cx="6172200" cy="4159468"/>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4572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Symbolize map</a:t>
            </a:r>
            <a:endParaRPr lang="en-US" dirty="0"/>
          </a:p>
        </p:txBody>
      </p:sp>
      <p:sp>
        <p:nvSpPr>
          <p:cNvPr id="3" name="Content Placeholder 2"/>
          <p:cNvSpPr>
            <a:spLocks noGrp="1"/>
          </p:cNvSpPr>
          <p:nvPr>
            <p:ph idx="1"/>
          </p:nvPr>
        </p:nvSpPr>
        <p:spPr/>
        <p:txBody>
          <a:bodyPr/>
          <a:lstStyle/>
          <a:p>
            <a:pPr marL="0" indent="0">
              <a:buNone/>
            </a:pPr>
            <a:r>
              <a:rPr lang="en-US" dirty="0" smtClean="0"/>
              <a:t>2. Choose classification method</a:t>
            </a:r>
          </a:p>
          <a:p>
            <a:pPr marL="0" indent="0">
              <a:buNone/>
            </a:pP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362200"/>
            <a:ext cx="6073774" cy="407213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7917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Map data classification methods:</a:t>
            </a:r>
            <a:endParaRPr lang="en-US" dirty="0"/>
          </a:p>
        </p:txBody>
      </p:sp>
      <p:sp>
        <p:nvSpPr>
          <p:cNvPr id="3" name="Content Placeholder 2"/>
          <p:cNvSpPr>
            <a:spLocks noGrp="1"/>
          </p:cNvSpPr>
          <p:nvPr>
            <p:ph idx="1"/>
          </p:nvPr>
        </p:nvSpPr>
        <p:spPr>
          <a:xfrm>
            <a:off x="533400" y="1447800"/>
            <a:ext cx="8229600" cy="4724400"/>
          </a:xfrm>
        </p:spPr>
        <p:txBody>
          <a:bodyPr>
            <a:normAutofit fontScale="62500" lnSpcReduction="20000"/>
          </a:bodyPr>
          <a:lstStyle/>
          <a:p>
            <a:pPr marL="0" indent="0">
              <a:buNone/>
            </a:pPr>
            <a:r>
              <a:rPr lang="en-US" b="1" dirty="0" smtClean="0"/>
              <a:t>Equal Interval</a:t>
            </a:r>
          </a:p>
          <a:p>
            <a:pPr marL="457200" lvl="1" indent="0">
              <a:buNone/>
            </a:pPr>
            <a:r>
              <a:rPr lang="en-US" dirty="0" smtClean="0"/>
              <a:t>Equal </a:t>
            </a:r>
            <a:r>
              <a:rPr lang="en-US" dirty="0"/>
              <a:t>interval divides the range of attribute values into equal-sized subranges. </a:t>
            </a:r>
            <a:r>
              <a:rPr lang="en-US" dirty="0" smtClean="0"/>
              <a:t>Equal </a:t>
            </a:r>
            <a:r>
              <a:rPr lang="en-US" dirty="0"/>
              <a:t>interval is best applied to familiar data ranges, such as percentages and temperature. </a:t>
            </a:r>
            <a:endParaRPr lang="en-US" dirty="0" smtClean="0"/>
          </a:p>
          <a:p>
            <a:pPr marL="0" indent="0">
              <a:buNone/>
            </a:pPr>
            <a:r>
              <a:rPr lang="en-US" b="1" dirty="0" smtClean="0"/>
              <a:t>Quantile</a:t>
            </a:r>
          </a:p>
          <a:p>
            <a:pPr marL="457200" lvl="1" indent="0">
              <a:buNone/>
            </a:pPr>
            <a:r>
              <a:rPr lang="en-US" dirty="0" smtClean="0"/>
              <a:t>Each </a:t>
            </a:r>
            <a:r>
              <a:rPr lang="en-US" dirty="0"/>
              <a:t>class contains an equal number of features. A quantile classification is well suited to linearly distributed data. Quantile assigns the same number of data values to each class. </a:t>
            </a:r>
            <a:endParaRPr lang="en-US" dirty="0" smtClean="0"/>
          </a:p>
          <a:p>
            <a:pPr marL="0" indent="0">
              <a:buNone/>
            </a:pPr>
            <a:r>
              <a:rPr lang="en-US" b="1" dirty="0" smtClean="0"/>
              <a:t>Jenks Natural Breaks</a:t>
            </a:r>
          </a:p>
          <a:p>
            <a:pPr marL="457200" lvl="1" indent="0">
              <a:buNone/>
            </a:pPr>
            <a:r>
              <a:rPr lang="en-US" dirty="0"/>
              <a:t>The Jenks optimization method, also called the Jenks natural breaks classification method, is a data clustering method designed to determine the best arrangement of values into different classes. This is done by seeking to minimize each class’s average deviation from the class mean, while maximizing each class’s deviation from the means of the other groups. In other words, the method seeks to reduce the variance within classes and maximize the variance between </a:t>
            </a:r>
            <a:r>
              <a:rPr lang="en-US" dirty="0" smtClean="0"/>
              <a:t>classes. </a:t>
            </a:r>
            <a:r>
              <a:rPr lang="en-US" dirty="0">
                <a:hlinkClick r:id="rId3"/>
              </a:rPr>
              <a:t>https://</a:t>
            </a:r>
            <a:r>
              <a:rPr lang="en-US" dirty="0" smtClean="0">
                <a:hlinkClick r:id="rId3"/>
              </a:rPr>
              <a:t>en.wikipedia.org/wiki/Jenks_natural_breaks_optimization</a:t>
            </a:r>
            <a:r>
              <a:rPr lang="en-US" dirty="0" smtClean="0"/>
              <a:t>. </a:t>
            </a:r>
          </a:p>
          <a:p>
            <a:pPr marL="0" indent="0">
              <a:buNone/>
            </a:pPr>
            <a:r>
              <a:rPr lang="en-US" b="1" dirty="0" smtClean="0"/>
              <a:t>Unique Values</a:t>
            </a:r>
          </a:p>
          <a:p>
            <a:pPr marL="457200" lvl="1" indent="0">
              <a:buNone/>
            </a:pPr>
            <a:r>
              <a:rPr lang="en-US" dirty="0"/>
              <a:t>Unique values symbolize qualitative categories of values. </a:t>
            </a:r>
            <a:endParaRPr lang="en-US" dirty="0" smtClean="0"/>
          </a:p>
          <a:p>
            <a:endParaRPr lang="en-US" dirty="0"/>
          </a:p>
        </p:txBody>
      </p:sp>
    </p:spTree>
    <p:extLst>
      <p:ext uri="{BB962C8B-B14F-4D97-AF65-F5344CB8AC3E}">
        <p14:creationId xmlns:p14="http://schemas.microsoft.com/office/powerpoint/2010/main" val="2484910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Symbolizing the map</a:t>
            </a:r>
            <a:endParaRPr lang="en-US" dirty="0"/>
          </a:p>
        </p:txBody>
      </p:sp>
      <p:sp>
        <p:nvSpPr>
          <p:cNvPr id="3" name="Content Placeholder 2"/>
          <p:cNvSpPr>
            <a:spLocks noGrp="1"/>
          </p:cNvSpPr>
          <p:nvPr>
            <p:ph idx="1"/>
          </p:nvPr>
        </p:nvSpPr>
        <p:spPr/>
        <p:txBody>
          <a:bodyPr/>
          <a:lstStyle/>
          <a:p>
            <a:pPr marL="0" indent="0">
              <a:buNone/>
            </a:pPr>
            <a:r>
              <a:rPr lang="en-US" dirty="0" smtClean="0"/>
              <a:t>3. Choose number of intervals and color range</a:t>
            </a:r>
          </a:p>
          <a:p>
            <a:pPr marL="0" indent="0">
              <a:buNone/>
            </a:pPr>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405743"/>
            <a:ext cx="5913438" cy="3954121"/>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0357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Interval (Binning) Considerations</a:t>
            </a:r>
            <a:endParaRPr lang="en-US" dirty="0"/>
          </a:p>
        </p:txBody>
      </p:sp>
      <p:sp>
        <p:nvSpPr>
          <p:cNvPr id="3" name="Content Placeholder 2"/>
          <p:cNvSpPr>
            <a:spLocks noGrp="1"/>
          </p:cNvSpPr>
          <p:nvPr>
            <p:ph idx="1"/>
          </p:nvPr>
        </p:nvSpPr>
        <p:spPr/>
        <p:txBody>
          <a:bodyPr/>
          <a:lstStyle/>
          <a:p>
            <a:r>
              <a:rPr lang="en-US" dirty="0" smtClean="0"/>
              <a:t>If you want your legend to be readable with one color (i.e. shades of red) don’t choose more than 5 or 6 intervals.</a:t>
            </a:r>
          </a:p>
          <a:p>
            <a:r>
              <a:rPr lang="en-US" dirty="0" smtClean="0"/>
              <a:t>If you use multiple colors such as the “blue-to-red” option you can likely use 10 or 12 intervals and maintain </a:t>
            </a:r>
            <a:r>
              <a:rPr lang="en-US" dirty="0" err="1" smtClean="0"/>
              <a:t>readibility</a:t>
            </a:r>
            <a:r>
              <a:rPr lang="en-US" dirty="0" smtClean="0"/>
              <a:t>.</a:t>
            </a:r>
            <a:endParaRPr lang="en-US" dirty="0"/>
          </a:p>
        </p:txBody>
      </p:sp>
    </p:spTree>
    <p:extLst>
      <p:ext uri="{BB962C8B-B14F-4D97-AF65-F5344CB8AC3E}">
        <p14:creationId xmlns:p14="http://schemas.microsoft.com/office/powerpoint/2010/main" val="94543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WorldMap</a:t>
            </a:r>
            <a:r>
              <a:rPr lang="en-US" dirty="0" smtClean="0"/>
              <a:t>?</a:t>
            </a:r>
            <a:endParaRPr lang="en-US" dirty="0"/>
          </a:p>
        </p:txBody>
      </p:sp>
      <p:sp>
        <p:nvSpPr>
          <p:cNvPr id="3" name="Content Placeholder 2"/>
          <p:cNvSpPr>
            <a:spLocks noGrp="1"/>
          </p:cNvSpPr>
          <p:nvPr>
            <p:ph idx="1"/>
          </p:nvPr>
        </p:nvSpPr>
        <p:spPr/>
        <p:txBody>
          <a:bodyPr>
            <a:normAutofit/>
          </a:bodyPr>
          <a:lstStyle/>
          <a:p>
            <a:pPr marL="0" lvl="1" indent="0">
              <a:buNone/>
            </a:pPr>
            <a:r>
              <a:rPr lang="en-US" dirty="0"/>
              <a:t>Harvard </a:t>
            </a:r>
            <a:r>
              <a:rPr lang="en-US" dirty="0" err="1"/>
              <a:t>WorldMap</a:t>
            </a:r>
            <a:r>
              <a:rPr lang="en-US" dirty="0"/>
              <a:t> </a:t>
            </a:r>
            <a:r>
              <a:rPr lang="en-US" dirty="0">
                <a:hlinkClick r:id="rId3"/>
              </a:rPr>
              <a:t>http://</a:t>
            </a:r>
            <a:r>
              <a:rPr lang="en-US" dirty="0" smtClean="0">
                <a:hlinkClick r:id="rId3"/>
              </a:rPr>
              <a:t>worldmap.harvard.edu</a:t>
            </a:r>
            <a:r>
              <a:rPr lang="en-US" dirty="0" smtClean="0"/>
              <a:t> is </a:t>
            </a:r>
            <a:r>
              <a:rPr lang="en-US" dirty="0"/>
              <a:t>an online, open source mapping platform developed to lower barriers for scholars who wish to explore, visualize, edit, and publish geospatial information.  </a:t>
            </a:r>
            <a:endParaRPr lang="en-US" dirty="0" smtClean="0"/>
          </a:p>
          <a:p>
            <a:pPr marL="0" lvl="1" indent="0">
              <a:buNone/>
            </a:pPr>
            <a:endParaRPr lang="en-US" dirty="0" smtClean="0"/>
          </a:p>
          <a:p>
            <a:pPr marL="0" indent="0">
              <a:buNone/>
            </a:pPr>
            <a:endParaRPr lang="en-US" dirty="0"/>
          </a:p>
        </p:txBody>
      </p:sp>
      <p:pic>
        <p:nvPicPr>
          <p:cNvPr id="5" name="Picture 4" descr="Boston_Research_Map_🔊.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5698" y="3505200"/>
            <a:ext cx="4732952" cy="2895600"/>
          </a:xfrm>
          <a:prstGeom prst="rect">
            <a:avLst/>
          </a:prstGeom>
          <a:ln>
            <a:solidFill>
              <a:schemeClr val="accent1"/>
            </a:solidFill>
          </a:ln>
        </p:spPr>
      </p:pic>
      <p:pic>
        <p:nvPicPr>
          <p:cNvPr id="6" name="Picture 5" descr="wrold-map-w-harvard.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400" y="3735386"/>
            <a:ext cx="2150437" cy="606423"/>
          </a:xfrm>
          <a:prstGeom prst="rect">
            <a:avLst/>
          </a:prstGeom>
        </p:spPr>
      </p:pic>
      <p:pic>
        <p:nvPicPr>
          <p:cNvPr id="7" name="Picture 6" descr="MOC.201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2136" y="4896751"/>
            <a:ext cx="1281064" cy="733876"/>
          </a:xfrm>
          <a:prstGeom prst="rect">
            <a:avLst/>
          </a:prstGeom>
        </p:spPr>
      </p:pic>
    </p:spTree>
    <p:extLst>
      <p:ext uri="{BB962C8B-B14F-4D97-AF65-F5344CB8AC3E}">
        <p14:creationId xmlns:p14="http://schemas.microsoft.com/office/powerpoint/2010/main" val="24383535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Symbolizing the map</a:t>
            </a:r>
            <a:endParaRPr lang="en-US" dirty="0"/>
          </a:p>
        </p:txBody>
      </p:sp>
      <p:sp>
        <p:nvSpPr>
          <p:cNvPr id="3" name="Content Placeholder 2"/>
          <p:cNvSpPr>
            <a:spLocks noGrp="1"/>
          </p:cNvSpPr>
          <p:nvPr>
            <p:ph idx="1"/>
          </p:nvPr>
        </p:nvSpPr>
        <p:spPr/>
        <p:txBody>
          <a:bodyPr/>
          <a:lstStyle/>
          <a:p>
            <a:pPr marL="0" indent="0">
              <a:buNone/>
            </a:pPr>
            <a:r>
              <a:rPr lang="en-US" dirty="0" smtClean="0"/>
              <a:t>4. Apply changes</a:t>
            </a:r>
          </a:p>
          <a:p>
            <a:pPr marL="0" indent="0">
              <a:buNone/>
            </a:pPr>
            <a:endParaRPr 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460273"/>
            <a:ext cx="5943600" cy="3976442"/>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9994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Symbolizing the </a:t>
            </a:r>
            <a:r>
              <a:rPr lang="en-US" dirty="0" smtClean="0"/>
              <a:t>map</a:t>
            </a:r>
            <a:endParaRPr lang="en-US" dirty="0"/>
          </a:p>
        </p:txBody>
      </p:sp>
      <p:pic>
        <p:nvPicPr>
          <p:cNvPr id="1536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57400" y="2133600"/>
            <a:ext cx="5181600" cy="434979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2"/>
          <p:cNvSpPr txBox="1">
            <a:spLocks/>
          </p:cNvSpPr>
          <p:nvPr/>
        </p:nvSpPr>
        <p:spPr>
          <a:xfrm>
            <a:off x="533400" y="12954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smtClean="0"/>
              <a:t>5. Go to </a:t>
            </a:r>
            <a:r>
              <a:rPr lang="en-US" dirty="0" err="1" smtClean="0"/>
              <a:t>WorldMap</a:t>
            </a:r>
            <a:r>
              <a:rPr lang="en-US" dirty="0"/>
              <a:t> </a:t>
            </a:r>
            <a:r>
              <a:rPr lang="en-US" dirty="0" smtClean="0"/>
              <a:t>page for layer</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479343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WorldMap</a:t>
            </a:r>
            <a:r>
              <a:rPr lang="en-US" dirty="0" smtClean="0"/>
              <a:t> Page for Layer</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Additional capabilities:</a:t>
            </a:r>
          </a:p>
          <a:p>
            <a:r>
              <a:rPr lang="en-US" dirty="0" smtClean="0"/>
              <a:t>Add to </a:t>
            </a:r>
            <a:r>
              <a:rPr lang="en-US" dirty="0" err="1" smtClean="0"/>
              <a:t>WorldMap</a:t>
            </a:r>
            <a:r>
              <a:rPr lang="en-US" dirty="0" smtClean="0"/>
              <a:t> Map</a:t>
            </a:r>
          </a:p>
          <a:p>
            <a:r>
              <a:rPr lang="en-US" dirty="0" smtClean="0"/>
              <a:t>Get OGC WMS link for adding layer as a service to other systems</a:t>
            </a:r>
          </a:p>
          <a:p>
            <a:r>
              <a:rPr lang="en-US" dirty="0" smtClean="0"/>
              <a:t>Once you add to Map, many new capabilities including:</a:t>
            </a:r>
            <a:endParaRPr lang="en-US" dirty="0"/>
          </a:p>
          <a:p>
            <a:pPr lvl="1"/>
            <a:r>
              <a:rPr lang="en-US" dirty="0" smtClean="0"/>
              <a:t>Overlay with thousands of other layers</a:t>
            </a:r>
          </a:p>
          <a:p>
            <a:pPr lvl="1"/>
            <a:r>
              <a:rPr lang="en-US" dirty="0" smtClean="0"/>
              <a:t>Upload of </a:t>
            </a:r>
            <a:r>
              <a:rPr lang="en-US" dirty="0" err="1" smtClean="0"/>
              <a:t>rasters</a:t>
            </a:r>
            <a:endParaRPr lang="en-US" dirty="0" smtClean="0"/>
          </a:p>
          <a:p>
            <a:pPr lvl="1"/>
            <a:r>
              <a:rPr lang="en-US" dirty="0" err="1" smtClean="0"/>
              <a:t>Eidting</a:t>
            </a:r>
            <a:r>
              <a:rPr lang="en-US" dirty="0" smtClean="0"/>
              <a:t> of layers uploaded to </a:t>
            </a:r>
            <a:r>
              <a:rPr lang="en-US" dirty="0" err="1" smtClean="0"/>
              <a:t>WorldMap</a:t>
            </a:r>
            <a:r>
              <a:rPr lang="en-US" dirty="0" smtClean="0"/>
              <a:t> (you can’t edit layers loaded from </a:t>
            </a:r>
            <a:r>
              <a:rPr lang="en-US" dirty="0" err="1" smtClean="0"/>
              <a:t>Dataverse</a:t>
            </a:r>
            <a:r>
              <a:rPr lang="en-US" dirty="0" smtClean="0"/>
              <a:t> because </a:t>
            </a:r>
            <a:r>
              <a:rPr lang="en-US" dirty="0" err="1" smtClean="0"/>
              <a:t>Dataverse</a:t>
            </a:r>
            <a:r>
              <a:rPr lang="en-US" dirty="0" smtClean="0"/>
              <a:t> owns them)</a:t>
            </a:r>
          </a:p>
        </p:txBody>
      </p:sp>
    </p:spTree>
    <p:extLst>
      <p:ext uri="{BB962C8B-B14F-4D97-AF65-F5344CB8AC3E}">
        <p14:creationId xmlns:p14="http://schemas.microsoft.com/office/powerpoint/2010/main" val="16217452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Zipped Shapefiles</a:t>
            </a:r>
            <a:endParaRPr lang="en-US" dirty="0"/>
          </a:p>
        </p:txBody>
      </p:sp>
      <p:sp>
        <p:nvSpPr>
          <p:cNvPr id="3" name="Content Placeholder 2"/>
          <p:cNvSpPr>
            <a:spLocks noGrp="1"/>
          </p:cNvSpPr>
          <p:nvPr>
            <p:ph idx="1"/>
          </p:nvPr>
        </p:nvSpPr>
        <p:spPr/>
        <p:txBody>
          <a:bodyPr/>
          <a:lstStyle/>
          <a:p>
            <a:pPr marL="0" indent="0">
              <a:buNone/>
            </a:pPr>
            <a:r>
              <a:rPr lang="en-US" dirty="0" smtClean="0"/>
              <a:t>1) Download the zipped shapefile from</a:t>
            </a:r>
          </a:p>
          <a:p>
            <a:pPr marL="0" indent="0">
              <a:buNone/>
            </a:pPr>
            <a:r>
              <a:rPr lang="en-US" sz="4400" dirty="0" smtClean="0">
                <a:hlinkClick r:id="rId3"/>
              </a:rPr>
              <a:t>https</a:t>
            </a:r>
            <a:r>
              <a:rPr lang="en-US" sz="4400" dirty="0">
                <a:hlinkClick r:id="rId3"/>
              </a:rPr>
              <a:t>://goo.gl/kAwVdC</a:t>
            </a:r>
            <a:r>
              <a:rPr lang="en-US" sz="4400" dirty="0"/>
              <a:t> </a:t>
            </a:r>
          </a:p>
          <a:p>
            <a:pPr marL="0" indent="0">
              <a:buNone/>
            </a:pPr>
            <a:r>
              <a:rPr lang="en-US" dirty="0" smtClean="0"/>
              <a:t>2) Upload the file to your </a:t>
            </a:r>
            <a:r>
              <a:rPr lang="en-US" dirty="0" err="1" smtClean="0"/>
              <a:t>Dataverse</a:t>
            </a:r>
            <a:endParaRPr lang="en-US" dirty="0" smtClean="0"/>
          </a:p>
          <a:p>
            <a:endParaRPr lang="en-US" dirty="0"/>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3835885"/>
            <a:ext cx="5800435" cy="2445172"/>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0582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Zipped Shapefile</a:t>
            </a:r>
            <a:endParaRPr lang="en-US" dirty="0"/>
          </a:p>
        </p:txBody>
      </p:sp>
      <p:sp>
        <p:nvSpPr>
          <p:cNvPr id="3" name="Content Placeholder 2"/>
          <p:cNvSpPr>
            <a:spLocks noGrp="1"/>
          </p:cNvSpPr>
          <p:nvPr>
            <p:ph idx="1"/>
          </p:nvPr>
        </p:nvSpPr>
        <p:spPr/>
        <p:txBody>
          <a:bodyPr/>
          <a:lstStyle/>
          <a:p>
            <a:r>
              <a:rPr lang="en-US" sz="2400" dirty="0"/>
              <a:t>Same tagging steps as for </a:t>
            </a:r>
            <a:r>
              <a:rPr lang="en-US" sz="2400" dirty="0" err="1"/>
              <a:t>Lat</a:t>
            </a:r>
            <a:r>
              <a:rPr lang="en-US" sz="2400" dirty="0"/>
              <a:t>/Long table</a:t>
            </a:r>
          </a:p>
          <a:p>
            <a:pPr lvl="1"/>
            <a:r>
              <a:rPr lang="en-US" sz="2000" dirty="0"/>
              <a:t>Edit Metadata to add “Data” tag</a:t>
            </a:r>
          </a:p>
          <a:p>
            <a:pPr lvl="1"/>
            <a:r>
              <a:rPr lang="en-US" sz="2000" dirty="0"/>
              <a:t>“Add + Metadata” button to add geospatial tag.</a:t>
            </a:r>
          </a:p>
          <a:p>
            <a:r>
              <a:rPr lang="en-US" sz="2400" dirty="0" smtClean="0"/>
              <a:t>“Map” button appears</a:t>
            </a:r>
          </a:p>
          <a:p>
            <a:pPr lvl="1"/>
            <a:endParaRPr lang="en-US" sz="2000" dirty="0" smtClean="0"/>
          </a:p>
          <a:p>
            <a:pPr marL="0" indent="0">
              <a:buNone/>
            </a:pPr>
            <a:endParaRPr lang="en-US" dirty="0"/>
          </a:p>
        </p:txBody>
      </p:sp>
    </p:spTree>
    <p:extLst>
      <p:ext uri="{BB962C8B-B14F-4D97-AF65-F5344CB8AC3E}">
        <p14:creationId xmlns:p14="http://schemas.microsoft.com/office/powerpoint/2010/main" val="320644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Tables with Column Containing </a:t>
            </a:r>
            <a:br>
              <a:rPr lang="en-US" sz="2800" dirty="0" smtClean="0"/>
            </a:br>
            <a:r>
              <a:rPr lang="en-US" sz="2800" dirty="0" smtClean="0"/>
              <a:t>Known Geospatial Codes</a:t>
            </a:r>
            <a:endParaRPr lang="en-US" sz="2800" dirty="0"/>
          </a:p>
        </p:txBody>
      </p:sp>
      <p:sp>
        <p:nvSpPr>
          <p:cNvPr id="3" name="Content Placeholder 2"/>
          <p:cNvSpPr>
            <a:spLocks noGrp="1"/>
          </p:cNvSpPr>
          <p:nvPr>
            <p:ph idx="1"/>
          </p:nvPr>
        </p:nvSpPr>
        <p:spPr/>
        <p:txBody>
          <a:bodyPr/>
          <a:lstStyle/>
          <a:p>
            <a:pPr marL="0" indent="0">
              <a:buNone/>
            </a:pPr>
            <a:r>
              <a:rPr lang="en-US" dirty="0" smtClean="0"/>
              <a:t>1) Download the “BNS_2008…tab” file from</a:t>
            </a:r>
          </a:p>
          <a:p>
            <a:pPr marL="0" indent="0">
              <a:buNone/>
            </a:pPr>
            <a:r>
              <a:rPr lang="en-US" sz="4400" dirty="0" smtClean="0">
                <a:hlinkClick r:id="rId3"/>
              </a:rPr>
              <a:t>https</a:t>
            </a:r>
            <a:r>
              <a:rPr lang="en-US" sz="4400" dirty="0">
                <a:hlinkClick r:id="rId3"/>
              </a:rPr>
              <a:t>://goo.gl/kAwVdC</a:t>
            </a:r>
            <a:r>
              <a:rPr lang="en-US" sz="4400" dirty="0"/>
              <a:t> </a:t>
            </a:r>
          </a:p>
          <a:p>
            <a:pPr marL="0" indent="0">
              <a:buNone/>
            </a:pPr>
            <a:r>
              <a:rPr lang="en-US" dirty="0" smtClean="0"/>
              <a:t>2) Upload the file to your </a:t>
            </a:r>
            <a:r>
              <a:rPr lang="en-US" dirty="0" err="1" smtClean="0"/>
              <a:t>Dataverse</a:t>
            </a:r>
            <a:endParaRPr lang="en-US" dirty="0" smtClean="0"/>
          </a:p>
          <a:p>
            <a:endParaRPr lang="en-US" dirty="0"/>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3835885"/>
            <a:ext cx="5800435" cy="2445172"/>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2974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Upload “BNS_2008…” file</a:t>
            </a:r>
          </a:p>
          <a:p>
            <a:r>
              <a:rPr lang="en-US" dirty="0" smtClean="0"/>
              <a:t>Edit tags to add “Data” tag</a:t>
            </a:r>
          </a:p>
          <a:p>
            <a:endParaRPr lang="en-US" dirty="0"/>
          </a:p>
          <a:p>
            <a:r>
              <a:rPr lang="en-US" dirty="0" smtClean="0"/>
              <a:t>Save changes</a:t>
            </a:r>
          </a:p>
          <a:p>
            <a:r>
              <a:rPr lang="en-US" dirty="0" smtClean="0"/>
              <a:t>Go into file</a:t>
            </a:r>
          </a:p>
          <a:p>
            <a:r>
              <a:rPr lang="en-US" dirty="0" smtClean="0"/>
              <a:t>Add + Edit Metadata</a:t>
            </a:r>
          </a:p>
          <a:p>
            <a:r>
              <a:rPr lang="en-US" dirty="0" smtClean="0"/>
              <a:t>Edit tags</a:t>
            </a:r>
          </a:p>
          <a:p>
            <a:endParaRPr lang="en-US" dirty="0" smtClean="0"/>
          </a:p>
          <a:p>
            <a:endParaRPr lang="en-US" dirty="0"/>
          </a:p>
          <a:p>
            <a:endParaRPr lang="en-US" dirty="0" smtClean="0"/>
          </a:p>
          <a:p>
            <a:endParaRPr lang="en-US" dirty="0" smtClean="0"/>
          </a:p>
          <a:p>
            <a:endParaRPr lang="en-US" dirty="0" smtClean="0"/>
          </a:p>
          <a:p>
            <a:endParaRPr lang="en-US"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400" y="2133600"/>
            <a:ext cx="3182638" cy="204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5148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Add geospatial tag</a:t>
            </a:r>
          </a:p>
          <a:p>
            <a:endParaRPr lang="en-US" dirty="0" smtClean="0"/>
          </a:p>
          <a:p>
            <a:endParaRPr lang="en-US" dirty="0"/>
          </a:p>
          <a:p>
            <a:endParaRPr lang="en-US" dirty="0" smtClean="0"/>
          </a:p>
          <a:p>
            <a:r>
              <a:rPr lang="en-US" dirty="0" smtClean="0"/>
              <a:t>Save changes</a:t>
            </a:r>
          </a:p>
          <a:p>
            <a:r>
              <a:rPr lang="en-US" dirty="0" smtClean="0"/>
              <a:t>“Map” button appears.  Must first publish your </a:t>
            </a:r>
            <a:r>
              <a:rPr lang="en-US" dirty="0" err="1" smtClean="0"/>
              <a:t>Dataverse</a:t>
            </a:r>
            <a:r>
              <a:rPr lang="en-US" dirty="0" smtClean="0"/>
              <a:t>.</a:t>
            </a:r>
          </a:p>
          <a:p>
            <a:endParaRPr lang="en-US"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676400"/>
            <a:ext cx="3124200" cy="2475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248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2800" dirty="0" smtClean="0"/>
              <a:t>See data structure</a:t>
            </a:r>
          </a:p>
          <a:p>
            <a:r>
              <a:rPr lang="en-US" sz="2800" dirty="0" smtClean="0"/>
              <a:t>For Geospatial Data type, choose</a:t>
            </a:r>
          </a:p>
          <a:p>
            <a:pPr marL="0" indent="0">
              <a:buNone/>
            </a:pPr>
            <a:r>
              <a:rPr lang="en-US" sz="2800" dirty="0" smtClean="0"/>
              <a:t>“US Census Block Group”</a:t>
            </a:r>
          </a:p>
          <a:p>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3155564"/>
            <a:ext cx="4723949" cy="3219587"/>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2719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Choose column name bg_id_00</a:t>
            </a:r>
          </a:p>
          <a:p>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438400"/>
            <a:ext cx="5718175" cy="3478507"/>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202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WorldMap</a:t>
            </a:r>
            <a:endParaRPr lang="en-US" dirty="0"/>
          </a:p>
        </p:txBody>
      </p:sp>
      <p:sp>
        <p:nvSpPr>
          <p:cNvPr id="3" name="Content Placeholder 2"/>
          <p:cNvSpPr>
            <a:spLocks noGrp="1"/>
          </p:cNvSpPr>
          <p:nvPr>
            <p:ph idx="1"/>
          </p:nvPr>
        </p:nvSpPr>
        <p:spPr/>
        <p:txBody>
          <a:bodyPr/>
          <a:lstStyle/>
          <a:p>
            <a:r>
              <a:rPr lang="en-US" dirty="0"/>
              <a:t>Open to researchers throughout the world</a:t>
            </a:r>
          </a:p>
          <a:p>
            <a:r>
              <a:rPr lang="en-US" dirty="0"/>
              <a:t>Contains over </a:t>
            </a:r>
            <a:r>
              <a:rPr lang="en-US" dirty="0" smtClean="0"/>
              <a:t>25k local map layers and 50k remote services</a:t>
            </a:r>
            <a:endParaRPr lang="en-US" dirty="0"/>
          </a:p>
          <a:p>
            <a:r>
              <a:rPr lang="en-US" dirty="0"/>
              <a:t>Created by the Harvard University Center for Geographic Analysis</a:t>
            </a:r>
          </a:p>
          <a:p>
            <a:r>
              <a:rPr lang="en-US" dirty="0"/>
              <a:t>Hosted on the Massachusetts Open Cloud (MOC)</a:t>
            </a:r>
          </a:p>
          <a:p>
            <a:endParaRPr lang="en-US" dirty="0"/>
          </a:p>
          <a:p>
            <a:endParaRPr lang="en-US" dirty="0"/>
          </a:p>
          <a:p>
            <a:endParaRPr lang="en-US" dirty="0"/>
          </a:p>
        </p:txBody>
      </p:sp>
    </p:spTree>
    <p:extLst>
      <p:ext uri="{BB962C8B-B14F-4D97-AF65-F5344CB8AC3E}">
        <p14:creationId xmlns:p14="http://schemas.microsoft.com/office/powerpoint/2010/main" val="314422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Choose </a:t>
            </a:r>
            <a:r>
              <a:rPr lang="en-US" dirty="0" err="1" smtClean="0"/>
              <a:t>WorldMap</a:t>
            </a:r>
            <a:r>
              <a:rPr lang="en-US" dirty="0" smtClean="0"/>
              <a:t> layer “2015 Census Block Groups, Boston” then click “Submit Data to </a:t>
            </a:r>
            <a:r>
              <a:rPr lang="en-US" dirty="0" err="1" smtClean="0"/>
              <a:t>WorldMap</a:t>
            </a:r>
            <a:r>
              <a:rPr lang="en-US" dirty="0" smtClean="0"/>
              <a:t>”</a:t>
            </a:r>
          </a:p>
          <a:p>
            <a:endParaRPr lang="en-US" dirty="0" smtClean="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7229" y="2819400"/>
            <a:ext cx="5326950" cy="3725863"/>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3082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 Map Page</a:t>
            </a:r>
            <a:endParaRPr lang="en-US" dirty="0"/>
          </a:p>
        </p:txBody>
      </p:sp>
      <p:sp>
        <p:nvSpPr>
          <p:cNvPr id="3" name="Content Placeholder 2"/>
          <p:cNvSpPr>
            <a:spLocks noGrp="1"/>
          </p:cNvSpPr>
          <p:nvPr>
            <p:ph idx="1"/>
          </p:nvPr>
        </p:nvSpPr>
        <p:spPr/>
        <p:txBody>
          <a:bodyPr/>
          <a:lstStyle/>
          <a:p>
            <a:r>
              <a:rPr lang="en-US" dirty="0" smtClean="0"/>
              <a:t>See report on what matched</a:t>
            </a:r>
          </a:p>
          <a:p>
            <a:pPr marL="0" indent="0">
              <a:buNone/>
            </a:pPr>
            <a:r>
              <a:rPr lang="en-US" dirty="0" smtClean="0"/>
              <a:t>The rest is same as</a:t>
            </a:r>
          </a:p>
          <a:p>
            <a:pPr marL="0" indent="0">
              <a:buNone/>
            </a:pPr>
            <a:r>
              <a:rPr lang="en-US" dirty="0" smtClean="0"/>
              <a:t>other data types.</a:t>
            </a:r>
          </a:p>
          <a:p>
            <a:pPr marL="0" indent="0">
              <a:buNone/>
            </a:pPr>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2286000"/>
            <a:ext cx="4751388" cy="3975526"/>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36652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181600"/>
          </a:xfrm>
        </p:spPr>
        <p:txBody>
          <a:bodyPr>
            <a:normAutofit fontScale="47500" lnSpcReduction="20000"/>
          </a:bodyPr>
          <a:lstStyle/>
          <a:p>
            <a:pPr marL="0" indent="0">
              <a:buNone/>
            </a:pPr>
            <a:r>
              <a:rPr lang="en-US" sz="4200" dirty="0" smtClean="0"/>
              <a:t>Variables to map in </a:t>
            </a:r>
            <a:r>
              <a:rPr lang="en-US" sz="4200" dirty="0"/>
              <a:t>BNS_2008-10_Combined_by_Block_Group.tab</a:t>
            </a:r>
          </a:p>
          <a:p>
            <a:pPr marL="0" indent="0">
              <a:buNone/>
            </a:pPr>
            <a:endParaRPr lang="en-US" dirty="0"/>
          </a:p>
          <a:p>
            <a:pPr marL="514350" indent="-514350">
              <a:buFont typeface="+mj-lt"/>
              <a:buAutoNum type="arabicPeriod"/>
            </a:pPr>
            <a:r>
              <a:rPr lang="en-US" sz="2900" b="1" dirty="0" err="1"/>
              <a:t>soccoh</a:t>
            </a:r>
            <a:r>
              <a:rPr lang="en-US" sz="2900" b="1" dirty="0"/>
              <a:t> (Social Cohesion)</a:t>
            </a:r>
            <a:r>
              <a:rPr lang="en-US" sz="2900" dirty="0"/>
              <a:t>, or the strength of positive social relationships between people in the neighborhood</a:t>
            </a:r>
          </a:p>
          <a:p>
            <a:pPr marL="514350" indent="-514350">
              <a:buFont typeface="+mj-lt"/>
              <a:buAutoNum type="arabicPeriod"/>
            </a:pPr>
            <a:r>
              <a:rPr lang="en-US" sz="2900" b="1" dirty="0" err="1"/>
              <a:t>soccon</a:t>
            </a:r>
            <a:r>
              <a:rPr lang="en-US" sz="2900" b="1" dirty="0"/>
              <a:t> (Social Control)</a:t>
            </a:r>
            <a:r>
              <a:rPr lang="en-US" sz="2900" dirty="0"/>
              <a:t>, or the perceived ability of the neighborhood to enforce shared norms</a:t>
            </a:r>
          </a:p>
          <a:p>
            <a:pPr marL="514350" indent="-514350">
              <a:buFont typeface="+mj-lt"/>
              <a:buAutoNum type="arabicPeriod"/>
            </a:pPr>
            <a:r>
              <a:rPr lang="en-US" sz="2900" b="1" dirty="0" err="1"/>
              <a:t>gangact</a:t>
            </a:r>
            <a:r>
              <a:rPr lang="en-US" sz="2900" b="1" dirty="0"/>
              <a:t> (Gang Activity)</a:t>
            </a:r>
            <a:r>
              <a:rPr lang="en-US" sz="2900" dirty="0"/>
              <a:t>, or the perceived level of gang activity in the neighborhood</a:t>
            </a:r>
          </a:p>
          <a:p>
            <a:pPr marL="514350" indent="-514350">
              <a:buFont typeface="+mj-lt"/>
              <a:buAutoNum type="arabicPeriod"/>
            </a:pPr>
            <a:r>
              <a:rPr lang="en-US" sz="2900" b="1" dirty="0" err="1"/>
              <a:t>IntgenClos</a:t>
            </a:r>
            <a:r>
              <a:rPr lang="en-US" sz="2900" b="1" dirty="0"/>
              <a:t> (Intergenerational Closure)</a:t>
            </a:r>
            <a:r>
              <a:rPr lang="en-US" sz="2900" dirty="0"/>
              <a:t>,</a:t>
            </a:r>
            <a:r>
              <a:rPr lang="en-US" sz="2900" b="1" dirty="0"/>
              <a:t> </a:t>
            </a:r>
            <a:r>
              <a:rPr lang="en-US" sz="2900" dirty="0"/>
              <a:t>or the extent to which unrelated adults and children in the neighborhood have positive relationships</a:t>
            </a:r>
          </a:p>
          <a:p>
            <a:pPr marL="514350" indent="-514350">
              <a:buFont typeface="+mj-lt"/>
              <a:buAutoNum type="arabicPeriod"/>
            </a:pPr>
            <a:r>
              <a:rPr lang="en-US" sz="2900" b="1" dirty="0" smtClean="0"/>
              <a:t>Abuse</a:t>
            </a:r>
            <a:r>
              <a:rPr lang="en-US" sz="2900" dirty="0"/>
              <a:t>, or the perceived likelihood that domestic abuse would be reported in this neighborhood</a:t>
            </a:r>
          </a:p>
          <a:p>
            <a:pPr marL="514350" indent="-514350">
              <a:buFont typeface="+mj-lt"/>
              <a:buAutoNum type="arabicPeriod"/>
            </a:pPr>
            <a:r>
              <a:rPr lang="en-US" sz="2900" b="1" dirty="0" err="1"/>
              <a:t>NbhdInv</a:t>
            </a:r>
            <a:r>
              <a:rPr lang="en-US" sz="2900" b="1" dirty="0"/>
              <a:t> (Neighborhood Involvement)</a:t>
            </a:r>
            <a:r>
              <a:rPr lang="en-US" sz="2900" dirty="0"/>
              <a:t>, or the participation and awareness with respect to neighborhood activities</a:t>
            </a:r>
          </a:p>
          <a:p>
            <a:pPr marL="514350" indent="-514350">
              <a:buFont typeface="+mj-lt"/>
              <a:buAutoNum type="arabicPeriod"/>
            </a:pPr>
            <a:r>
              <a:rPr lang="en-US" sz="2900" b="1" dirty="0" err="1"/>
              <a:t>PhysDis</a:t>
            </a:r>
            <a:r>
              <a:rPr lang="en-US" sz="2900" b="1" dirty="0"/>
              <a:t> (Physical Disorder)</a:t>
            </a:r>
            <a:r>
              <a:rPr lang="en-US" sz="2900" dirty="0"/>
              <a:t>, or the perceived degree of physical disorder issues.  Note: Higher scores indicate less physical disorder.</a:t>
            </a:r>
          </a:p>
          <a:p>
            <a:pPr marL="514350" indent="-514350">
              <a:buFont typeface="+mj-lt"/>
              <a:buAutoNum type="arabicPeriod"/>
            </a:pPr>
            <a:r>
              <a:rPr lang="en-US" sz="2900" b="1" dirty="0" err="1"/>
              <a:t>SocDis</a:t>
            </a:r>
            <a:r>
              <a:rPr lang="en-US" sz="2900" b="1" dirty="0"/>
              <a:t> (Social Disorder)</a:t>
            </a:r>
            <a:r>
              <a:rPr lang="en-US" sz="2900" dirty="0"/>
              <a:t>,</a:t>
            </a:r>
            <a:r>
              <a:rPr lang="en-US" sz="2900" b="1" dirty="0"/>
              <a:t> </a:t>
            </a:r>
            <a:r>
              <a:rPr lang="en-US" sz="2900" dirty="0"/>
              <a:t>or the perceived degree of social disorder </a:t>
            </a:r>
            <a:r>
              <a:rPr lang="en-US" sz="2900" dirty="0" smtClean="0"/>
              <a:t>issues.  Note</a:t>
            </a:r>
            <a:r>
              <a:rPr lang="en-US" sz="2900" dirty="0"/>
              <a:t>: Higher scores indicate less physical disorder.</a:t>
            </a:r>
          </a:p>
          <a:p>
            <a:pPr marL="514350" indent="-514350">
              <a:buFont typeface="+mj-lt"/>
              <a:buAutoNum type="arabicPeriod"/>
            </a:pPr>
            <a:r>
              <a:rPr lang="en-US" sz="2900" b="1" dirty="0"/>
              <a:t>Police</a:t>
            </a:r>
            <a:r>
              <a:rPr lang="en-US" sz="2900" dirty="0"/>
              <a:t>, or the perceived success of police activities in the neighborhood</a:t>
            </a:r>
          </a:p>
          <a:p>
            <a:pPr marL="514350" indent="-514350">
              <a:buFont typeface="+mj-lt"/>
              <a:buAutoNum type="arabicPeriod"/>
            </a:pPr>
            <a:r>
              <a:rPr lang="en-US" sz="2900" b="1" dirty="0" err="1"/>
              <a:t>RecipExch</a:t>
            </a:r>
            <a:r>
              <a:rPr lang="en-US" sz="2900" b="1" dirty="0"/>
              <a:t> (Reciprocal Exchange)</a:t>
            </a:r>
            <a:r>
              <a:rPr lang="en-US" sz="2900" dirty="0"/>
              <a:t>, or the perceived degree to which neighbors interact with one another in the neighborhood</a:t>
            </a:r>
          </a:p>
          <a:p>
            <a:pPr marL="514350" indent="-514350">
              <a:buFont typeface="+mj-lt"/>
              <a:buAutoNum type="arabicPeriod"/>
            </a:pPr>
            <a:r>
              <a:rPr lang="en-US" sz="2900" b="1" dirty="0"/>
              <a:t>Unsafe</a:t>
            </a:r>
            <a:r>
              <a:rPr lang="en-US" sz="2900" dirty="0"/>
              <a:t>, or the fear of crime in the neighborhood</a:t>
            </a:r>
          </a:p>
          <a:p>
            <a:pPr marL="514350" indent="-514350">
              <a:buFont typeface="+mj-lt"/>
              <a:buAutoNum type="arabicPeriod"/>
            </a:pPr>
            <a:r>
              <a:rPr lang="en-US" sz="2900" b="1" dirty="0" err="1"/>
              <a:t>SocNet</a:t>
            </a:r>
            <a:r>
              <a:rPr lang="en-US" sz="2900" b="1" dirty="0"/>
              <a:t> (Social Network)</a:t>
            </a:r>
            <a:r>
              <a:rPr lang="en-US" sz="2900" dirty="0"/>
              <a:t>,</a:t>
            </a:r>
            <a:r>
              <a:rPr lang="en-US" sz="2900" b="1" dirty="0"/>
              <a:t> </a:t>
            </a:r>
            <a:r>
              <a:rPr lang="en-US" sz="2900" dirty="0"/>
              <a:t>or the size of the social networks of neighborhood residents</a:t>
            </a:r>
            <a:endParaRPr lang="en-US" sz="2900" dirty="0" smtClean="0"/>
          </a:p>
          <a:p>
            <a:pPr marL="514350" indent="-514350">
              <a:buFont typeface="+mj-lt"/>
              <a:buAutoNum type="arabicPeriod"/>
            </a:pPr>
            <a:r>
              <a:rPr lang="en-US" sz="2900" b="1" dirty="0" err="1"/>
              <a:t>CollEff</a:t>
            </a:r>
            <a:r>
              <a:rPr lang="en-US" sz="2900" b="1" dirty="0"/>
              <a:t> (Collective Efficacy)</a:t>
            </a:r>
            <a:r>
              <a:rPr lang="en-US" sz="2900" dirty="0"/>
              <a:t>, or a neighborhood’s capacity to accomplish shared goals, is the mean of the neighborhood’s measured social cohesion (</a:t>
            </a:r>
            <a:r>
              <a:rPr lang="en-US" sz="2900" dirty="0" err="1"/>
              <a:t>soccon</a:t>
            </a:r>
            <a:r>
              <a:rPr lang="en-US" sz="2900" dirty="0"/>
              <a:t>) and social control (</a:t>
            </a:r>
            <a:r>
              <a:rPr lang="en-US" sz="2900" dirty="0" err="1"/>
              <a:t>soccon</a:t>
            </a:r>
            <a:r>
              <a:rPr lang="en-US" sz="2900" dirty="0" smtClean="0"/>
              <a:t>).</a:t>
            </a:r>
            <a:endParaRPr lang="en-US" sz="2900" dirty="0"/>
          </a:p>
        </p:txBody>
      </p:sp>
      <p:sp>
        <p:nvSpPr>
          <p:cNvPr id="4" name="Content Placeholder 2"/>
          <p:cNvSpPr txBox="1">
            <a:spLocks/>
          </p:cNvSpPr>
          <p:nvPr/>
        </p:nvSpPr>
        <p:spPr>
          <a:xfrm>
            <a:off x="990600" y="5181600"/>
            <a:ext cx="5257800" cy="14478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200" dirty="0" smtClean="0"/>
              <a:t>Reference:</a:t>
            </a:r>
          </a:p>
          <a:p>
            <a:pPr marL="0" indent="0">
              <a:buNone/>
            </a:pPr>
            <a:r>
              <a:rPr lang="en-US" sz="1200" dirty="0" smtClean="0"/>
              <a:t>Author: Injury Control Research Center and Boston Area Research Initiative</a:t>
            </a:r>
          </a:p>
          <a:p>
            <a:pPr marL="0" indent="0">
              <a:buNone/>
            </a:pPr>
            <a:r>
              <a:rPr lang="en-US" sz="1200" dirty="0" smtClean="0"/>
              <a:t>Publisher: Harvard </a:t>
            </a:r>
            <a:r>
              <a:rPr lang="en-US" sz="1200" dirty="0" err="1" smtClean="0"/>
              <a:t>Dataverse</a:t>
            </a:r>
            <a:endParaRPr lang="en-US" sz="1200" dirty="0" smtClean="0"/>
          </a:p>
          <a:p>
            <a:pPr marL="0" indent="0">
              <a:buNone/>
            </a:pPr>
            <a:r>
              <a:rPr lang="en-US" sz="1200" dirty="0" smtClean="0"/>
              <a:t>Title: Boston Neighborhood Survey: Neighborhood-Level Metrics</a:t>
            </a:r>
          </a:p>
          <a:p>
            <a:pPr marL="0" indent="0">
              <a:buNone/>
            </a:pPr>
            <a:r>
              <a:rPr lang="en-US" sz="1200" dirty="0" smtClean="0"/>
              <a:t>Year: 2017</a:t>
            </a:r>
          </a:p>
          <a:p>
            <a:pPr marL="0" indent="0">
              <a:buNone/>
            </a:pPr>
            <a:r>
              <a:rPr lang="en-US" sz="1200" dirty="0" err="1" smtClean="0"/>
              <a:t>Doi</a:t>
            </a:r>
            <a:r>
              <a:rPr lang="en-US" sz="1200" dirty="0" smtClean="0"/>
              <a:t>: 10.7910/DVN/QX3BE6</a:t>
            </a:r>
          </a:p>
          <a:p>
            <a:pPr marL="0" indent="0">
              <a:buNone/>
            </a:pPr>
            <a:r>
              <a:rPr lang="en-US" sz="1200" dirty="0" smtClean="0"/>
              <a:t>url: </a:t>
            </a:r>
            <a:r>
              <a:rPr lang="en-US" sz="1200" dirty="0" smtClean="0">
                <a:hlinkClick r:id="rId3"/>
              </a:rPr>
              <a:t>http://dx.doi.org/10.7910/DVN/QX3BE6</a:t>
            </a:r>
            <a:r>
              <a:rPr lang="en-US" sz="1200" dirty="0" smtClean="0"/>
              <a:t> </a:t>
            </a:r>
            <a:endParaRPr lang="en-US" sz="1200" dirty="0"/>
          </a:p>
        </p:txBody>
      </p:sp>
    </p:spTree>
    <p:extLst>
      <p:ext uri="{BB962C8B-B14F-4D97-AF65-F5344CB8AC3E}">
        <p14:creationId xmlns:p14="http://schemas.microsoft.com/office/powerpoint/2010/main" val="1448993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smtClean="0"/>
              <a:t>WorldMap</a:t>
            </a:r>
            <a:r>
              <a:rPr lang="en-US" dirty="0" smtClean="0"/>
              <a:t> </a:t>
            </a:r>
            <a:r>
              <a:rPr lang="en-US" dirty="0"/>
              <a:t>Block Group Layer for </a:t>
            </a:r>
            <a:r>
              <a:rPr lang="en-US" dirty="0" smtClean="0"/>
              <a:t>Boston</a:t>
            </a:r>
            <a:endParaRPr lang="en-US" dirty="0" smtClean="0">
              <a:hlinkClick r:id="rId3"/>
            </a:endParaRPr>
          </a:p>
          <a:p>
            <a:pPr marL="0" indent="0">
              <a:buNone/>
            </a:pPr>
            <a:r>
              <a:rPr lang="en-US" dirty="0" smtClean="0">
                <a:hlinkClick r:id="rId3"/>
              </a:rPr>
              <a:t>http</a:t>
            </a:r>
            <a:r>
              <a:rPr lang="en-US" dirty="0">
                <a:hlinkClick r:id="rId3"/>
              </a:rPr>
              <a:t>://</a:t>
            </a:r>
            <a:r>
              <a:rPr lang="en-US" dirty="0" smtClean="0">
                <a:hlinkClick r:id="rId3"/>
              </a:rPr>
              <a:t>worldmap.harvard.edu/data/geonode:census_block_groups_2010_boston_bari_alv</a:t>
            </a:r>
            <a:r>
              <a:rPr lang="en-US" dirty="0" smtClean="0"/>
              <a:t> </a:t>
            </a:r>
          </a:p>
          <a:p>
            <a:r>
              <a:rPr lang="en-US" dirty="0" smtClean="0"/>
              <a:t>BARI Neighborhood Survey </a:t>
            </a:r>
            <a:r>
              <a:rPr lang="en-US" dirty="0" err="1" smtClean="0"/>
              <a:t>Dataverse</a:t>
            </a:r>
            <a:endParaRPr lang="en-US" dirty="0" smtClean="0"/>
          </a:p>
          <a:p>
            <a:pPr marL="0" indent="0">
              <a:buNone/>
            </a:pPr>
            <a:r>
              <a:rPr lang="en-US" dirty="0">
                <a:hlinkClick r:id="rId4"/>
              </a:rPr>
              <a:t>https://</a:t>
            </a:r>
            <a:r>
              <a:rPr lang="en-US" dirty="0" smtClean="0">
                <a:hlinkClick r:id="rId4"/>
              </a:rPr>
              <a:t>dataverse.harvard.edu/dataverse/BostonNeighborhoodSurvey</a:t>
            </a:r>
            <a:endParaRPr lang="en-US" dirty="0" smtClean="0"/>
          </a:p>
          <a:p>
            <a:r>
              <a:rPr lang="en-US" dirty="0" smtClean="0"/>
              <a:t>Source URI for BNS_2008-10_Combined_by_Block_Group.tab</a:t>
            </a:r>
          </a:p>
          <a:p>
            <a:pPr marL="0" indent="0">
              <a:buNone/>
            </a:pPr>
            <a:r>
              <a:rPr lang="en-US" dirty="0">
                <a:hlinkClick r:id="rId5"/>
              </a:rPr>
              <a:t>http://</a:t>
            </a:r>
            <a:r>
              <a:rPr lang="en-US" dirty="0" smtClean="0">
                <a:hlinkClick r:id="rId5"/>
              </a:rPr>
              <a:t>dx.doi.org/10.7910/DVN/QX3BE6</a:t>
            </a:r>
            <a:r>
              <a:rPr lang="en-US" dirty="0" smtClean="0"/>
              <a:t> </a:t>
            </a:r>
            <a:endParaRPr lang="en-US" dirty="0"/>
          </a:p>
        </p:txBody>
      </p:sp>
    </p:spTree>
    <p:extLst>
      <p:ext uri="{BB962C8B-B14F-4D97-AF65-F5344CB8AC3E}">
        <p14:creationId xmlns:p14="http://schemas.microsoft.com/office/powerpoint/2010/main" val="30222813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code</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Billion Object Platform (system for visualizing geo-tweets)</a:t>
            </a:r>
          </a:p>
          <a:p>
            <a:pPr marL="0" indent="0">
              <a:buNone/>
            </a:pPr>
            <a:r>
              <a:rPr lang="en-US" sz="2400" dirty="0" smtClean="0">
                <a:hlinkClick r:id="rId3"/>
              </a:rPr>
              <a:t>https</a:t>
            </a:r>
            <a:r>
              <a:rPr lang="en-US" sz="2400" dirty="0">
                <a:hlinkClick r:id="rId3"/>
              </a:rPr>
              <a:t>://</a:t>
            </a:r>
            <a:r>
              <a:rPr lang="en-US" sz="2400" dirty="0" smtClean="0">
                <a:hlinkClick r:id="rId3"/>
              </a:rPr>
              <a:t>github.com/cga-harvard/hhypermap-bop</a:t>
            </a:r>
            <a:endParaRPr lang="en-US" sz="2400" dirty="0" smtClean="0"/>
          </a:p>
          <a:p>
            <a:pPr marL="0" indent="0">
              <a:buNone/>
            </a:pPr>
            <a:endParaRPr lang="en-US" sz="2000" dirty="0" smtClean="0"/>
          </a:p>
          <a:p>
            <a:pPr marL="0" indent="0">
              <a:buNone/>
            </a:pPr>
            <a:r>
              <a:rPr lang="en-US" sz="2000" dirty="0" smtClean="0"/>
              <a:t>Tweet rehydration</a:t>
            </a:r>
          </a:p>
          <a:p>
            <a:pPr marL="0" indent="0">
              <a:buNone/>
            </a:pPr>
            <a:r>
              <a:rPr lang="en-US" sz="2000" dirty="0">
                <a:hlinkClick r:id="rId4"/>
              </a:rPr>
              <a:t>https://</a:t>
            </a:r>
            <a:r>
              <a:rPr lang="en-US" sz="2000" dirty="0" smtClean="0">
                <a:hlinkClick r:id="rId4"/>
              </a:rPr>
              <a:t>github.com/cga-harvard/hhypermap-bop/tree/master/BOP-utilities/Twitter_Rehydration</a:t>
            </a:r>
            <a:r>
              <a:rPr lang="en-US" sz="2000" dirty="0" smtClean="0"/>
              <a:t> </a:t>
            </a:r>
          </a:p>
          <a:p>
            <a:pPr marL="0" indent="0">
              <a:buNone/>
            </a:pPr>
            <a:endParaRPr lang="en-US" sz="2000" dirty="0" smtClean="0"/>
          </a:p>
          <a:p>
            <a:pPr marL="0" indent="0">
              <a:buNone/>
            </a:pPr>
            <a:r>
              <a:rPr lang="en-US" sz="2000" dirty="0" smtClean="0"/>
              <a:t>Tweet sentiment classifier</a:t>
            </a:r>
          </a:p>
          <a:p>
            <a:pPr marL="0" indent="0">
              <a:buNone/>
            </a:pPr>
            <a:r>
              <a:rPr lang="en-US" sz="2000" dirty="0" smtClean="0">
                <a:hlinkClick r:id="rId5"/>
              </a:rPr>
              <a:t>https</a:t>
            </a:r>
            <a:r>
              <a:rPr lang="en-US" sz="2000" dirty="0">
                <a:hlinkClick r:id="rId5"/>
              </a:rPr>
              <a:t>://</a:t>
            </a:r>
            <a:r>
              <a:rPr lang="en-US" sz="2000" dirty="0" smtClean="0">
                <a:hlinkClick r:id="rId5"/>
              </a:rPr>
              <a:t>github.com/cga-harvard/hhypermap-bop/tree/master/Twitter-Sentiment-Classifier</a:t>
            </a:r>
            <a:r>
              <a:rPr lang="en-US" sz="2000" dirty="0" smtClean="0"/>
              <a:t> </a:t>
            </a:r>
            <a:endParaRPr lang="en-US" sz="2000" dirty="0"/>
          </a:p>
        </p:txBody>
      </p:sp>
    </p:spTree>
    <p:extLst>
      <p:ext uri="{BB962C8B-B14F-4D97-AF65-F5344CB8AC3E}">
        <p14:creationId xmlns:p14="http://schemas.microsoft.com/office/powerpoint/2010/main" val="3506739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thanks to</a:t>
            </a:r>
            <a:endParaRPr lang="en-US" dirty="0"/>
          </a:p>
        </p:txBody>
      </p:sp>
      <p:sp>
        <p:nvSpPr>
          <p:cNvPr id="3" name="Content Placeholder 2"/>
          <p:cNvSpPr>
            <a:spLocks noGrp="1"/>
          </p:cNvSpPr>
          <p:nvPr>
            <p:ph idx="1"/>
          </p:nvPr>
        </p:nvSpPr>
        <p:spPr/>
        <p:txBody>
          <a:bodyPr/>
          <a:lstStyle/>
          <a:p>
            <a:pPr marL="342900" lvl="1" indent="-342900">
              <a:buFont typeface="Arial" panose="020B0604020202020204" pitchFamily="34" charset="0"/>
              <a:buChar char="•"/>
            </a:pPr>
            <a:r>
              <a:rPr lang="en-US" dirty="0"/>
              <a:t>Gary King, Dan O’Brien, Robert Sampson, </a:t>
            </a:r>
            <a:r>
              <a:rPr lang="en-US" dirty="0" smtClean="0"/>
              <a:t>Chris Winship, Raman Prasad, </a:t>
            </a:r>
            <a:r>
              <a:rPr lang="en-US" dirty="0"/>
              <a:t>Paolo Corti, </a:t>
            </a:r>
            <a:r>
              <a:rPr lang="en-US" dirty="0" smtClean="0"/>
              <a:t>Merce </a:t>
            </a:r>
            <a:r>
              <a:rPr lang="en-US" dirty="0"/>
              <a:t>Crosas, </a:t>
            </a:r>
            <a:r>
              <a:rPr lang="en-US" dirty="0" smtClean="0"/>
              <a:t>Gustavo Durand, Wendy </a:t>
            </a:r>
            <a:r>
              <a:rPr lang="en-US" dirty="0"/>
              <a:t>Guan, </a:t>
            </a:r>
            <a:r>
              <a:rPr lang="en-US" dirty="0" smtClean="0"/>
              <a:t>the </a:t>
            </a:r>
            <a:r>
              <a:rPr lang="en-US" dirty="0" err="1"/>
              <a:t>Dataverse</a:t>
            </a:r>
            <a:r>
              <a:rPr lang="en-US" dirty="0"/>
              <a:t> Team and The Radcliffe Institute.</a:t>
            </a:r>
          </a:p>
          <a:p>
            <a:endParaRPr lang="en-US" dirty="0"/>
          </a:p>
        </p:txBody>
      </p:sp>
    </p:spTree>
    <p:extLst>
      <p:ext uri="{BB962C8B-B14F-4D97-AF65-F5344CB8AC3E}">
        <p14:creationId xmlns:p14="http://schemas.microsoft.com/office/powerpoint/2010/main" val="12139068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Also wanted to mention a new platform…</a:t>
            </a:r>
            <a:endParaRPr lang="en-US" dirty="0"/>
          </a:p>
        </p:txBody>
      </p:sp>
      <p:sp>
        <p:nvSpPr>
          <p:cNvPr id="3" name="Content Placeholder 2"/>
          <p:cNvSpPr>
            <a:spLocks noGrp="1"/>
          </p:cNvSpPr>
          <p:nvPr>
            <p:ph idx="1"/>
          </p:nvPr>
        </p:nvSpPr>
        <p:spPr/>
        <p:txBody>
          <a:bodyPr>
            <a:normAutofit lnSpcReduction="10000"/>
          </a:bodyPr>
          <a:lstStyle/>
          <a:p>
            <a:r>
              <a:rPr lang="en-US" dirty="0" smtClean="0"/>
              <a:t>We are stating to use an open source big data geospatial analytics platform called</a:t>
            </a:r>
            <a:r>
              <a:rPr lang="en-US" dirty="0"/>
              <a:t> </a:t>
            </a:r>
            <a:r>
              <a:rPr lang="en-US" dirty="0" err="1" smtClean="0"/>
              <a:t>MapD</a:t>
            </a:r>
            <a:r>
              <a:rPr lang="en-US" dirty="0" smtClean="0"/>
              <a:t>.</a:t>
            </a:r>
          </a:p>
          <a:p>
            <a:r>
              <a:rPr lang="en-US" dirty="0" smtClean="0"/>
              <a:t>It is a GPU database which supports visualization and analytics against billions of records.</a:t>
            </a:r>
          </a:p>
          <a:p>
            <a:r>
              <a:rPr lang="en-US" dirty="0" smtClean="0">
                <a:hlinkClick r:id="rId2"/>
              </a:rPr>
              <a:t>https</a:t>
            </a:r>
            <a:r>
              <a:rPr lang="en-US" dirty="0">
                <a:hlinkClick r:id="rId2"/>
              </a:rPr>
              <a:t>://www.mapd.com/blog/2017/08/16/rejoining-forces-a-new-old-partnership-with-the-harvard-center-for-geographic-analysis/amp</a:t>
            </a:r>
            <a:r>
              <a:rPr lang="en-US" dirty="0" smtClean="0">
                <a:hlinkClick r:id="rId2"/>
              </a:rPr>
              <a:t>/</a:t>
            </a:r>
            <a:r>
              <a:rPr lang="en-US" dirty="0" smtClean="0"/>
              <a:t> </a:t>
            </a:r>
          </a:p>
          <a:p>
            <a:r>
              <a:rPr lang="en-US" dirty="0">
                <a:hlinkClick r:id="rId3"/>
              </a:rPr>
              <a:t>https://www.mapd.com/demos/</a:t>
            </a:r>
            <a:r>
              <a:rPr lang="en-US" dirty="0"/>
              <a:t> </a:t>
            </a:r>
          </a:p>
          <a:p>
            <a:endParaRPr lang="en-US" dirty="0"/>
          </a:p>
        </p:txBody>
      </p:sp>
    </p:spTree>
    <p:extLst>
      <p:ext uri="{BB962C8B-B14F-4D97-AF65-F5344CB8AC3E}">
        <p14:creationId xmlns:p14="http://schemas.microsoft.com/office/powerpoint/2010/main" val="24703313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Thank you</a:t>
            </a:r>
            <a:br>
              <a:rPr lang="en-US" dirty="0" smtClean="0"/>
            </a:br>
            <a:endParaRPr lang="en-US" dirty="0"/>
          </a:p>
        </p:txBody>
      </p:sp>
      <p:sp>
        <p:nvSpPr>
          <p:cNvPr id="3" name="Text Placeholder 2"/>
          <p:cNvSpPr>
            <a:spLocks noGrp="1"/>
          </p:cNvSpPr>
          <p:nvPr>
            <p:ph type="body" idx="1"/>
          </p:nvPr>
        </p:nvSpPr>
        <p:spPr>
          <a:xfrm>
            <a:off x="311700" y="2057399"/>
            <a:ext cx="8520600" cy="4034433"/>
          </a:xfrm>
        </p:spPr>
        <p:txBody>
          <a:bodyPr/>
          <a:lstStyle/>
          <a:p>
            <a:pPr marL="0" indent="0" algn="ctr">
              <a:buNone/>
            </a:pPr>
            <a:r>
              <a:rPr lang="en-US" dirty="0" smtClean="0">
                <a:hlinkClick r:id="rId3"/>
              </a:rPr>
              <a:t>blewis@cga.harvard.edu</a:t>
            </a:r>
            <a:endParaRPr lang="en-US" dirty="0" smtClean="0"/>
          </a:p>
        </p:txBody>
      </p:sp>
    </p:spTree>
    <p:extLst>
      <p:ext uri="{BB962C8B-B14F-4D97-AF65-F5344CB8AC3E}">
        <p14:creationId xmlns:p14="http://schemas.microsoft.com/office/powerpoint/2010/main" val="2806923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need: Boston Area </a:t>
            </a:r>
            <a:br>
              <a:rPr lang="en-US" dirty="0" smtClean="0"/>
            </a:br>
            <a:r>
              <a:rPr lang="en-US" dirty="0" smtClean="0"/>
              <a:t>Research Initiative (BARI)</a:t>
            </a:r>
            <a:endParaRPr lang="en-US" dirty="0"/>
          </a:p>
        </p:txBody>
      </p:sp>
      <p:sp>
        <p:nvSpPr>
          <p:cNvPr id="3" name="Content Placeholder 2"/>
          <p:cNvSpPr>
            <a:spLocks noGrp="1"/>
          </p:cNvSpPr>
          <p:nvPr>
            <p:ph idx="1"/>
          </p:nvPr>
        </p:nvSpPr>
        <p:spPr/>
        <p:txBody>
          <a:bodyPr>
            <a:normAutofit/>
          </a:bodyPr>
          <a:lstStyle/>
          <a:p>
            <a:r>
              <a:rPr lang="en-US" dirty="0" smtClean="0"/>
              <a:t>BARI </a:t>
            </a:r>
            <a:r>
              <a:rPr lang="en-US" dirty="0"/>
              <a:t>researchers asked the question: Is there an easier way to map our </a:t>
            </a:r>
            <a:r>
              <a:rPr lang="en-US" dirty="0" err="1"/>
              <a:t>Dataverse</a:t>
            </a:r>
            <a:r>
              <a:rPr lang="en-US" dirty="0"/>
              <a:t> files?</a:t>
            </a:r>
          </a:p>
          <a:p>
            <a:endParaRPr lang="en-US" dirty="0"/>
          </a:p>
        </p:txBody>
      </p:sp>
    </p:spTree>
    <p:extLst>
      <p:ext uri="{BB962C8B-B14F-4D97-AF65-F5344CB8AC3E}">
        <p14:creationId xmlns:p14="http://schemas.microsoft.com/office/powerpoint/2010/main" val="2847100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Dataverse</a:t>
            </a:r>
            <a:r>
              <a:rPr lang="en-US" dirty="0" smtClean="0"/>
              <a:t> / </a:t>
            </a:r>
            <a:r>
              <a:rPr lang="en-US" dirty="0" err="1" smtClean="0"/>
              <a:t>WorldMap</a:t>
            </a:r>
            <a:r>
              <a:rPr lang="en-US" dirty="0" smtClean="0"/>
              <a:t> Integration</a:t>
            </a:r>
            <a:endParaRPr lang="en-US" dirty="0"/>
          </a:p>
        </p:txBody>
      </p:sp>
      <p:sp>
        <p:nvSpPr>
          <p:cNvPr id="3" name="Content Placeholder 2"/>
          <p:cNvSpPr>
            <a:spLocks noGrp="1"/>
          </p:cNvSpPr>
          <p:nvPr>
            <p:ph idx="1"/>
          </p:nvPr>
        </p:nvSpPr>
        <p:spPr>
          <a:xfrm>
            <a:off x="622300" y="1524000"/>
            <a:ext cx="8229600" cy="4525963"/>
          </a:xfrm>
        </p:spPr>
        <p:txBody>
          <a:bodyPr>
            <a:normAutofit/>
          </a:bodyPr>
          <a:lstStyle/>
          <a:p>
            <a:pPr marL="0" indent="0">
              <a:buNone/>
            </a:pPr>
            <a:r>
              <a:rPr lang="en-US" dirty="0" err="1" smtClean="0"/>
              <a:t>Dataverse</a:t>
            </a:r>
            <a:r>
              <a:rPr lang="en-US" dirty="0" smtClean="0"/>
              <a:t> </a:t>
            </a:r>
            <a:r>
              <a:rPr lang="en-US" dirty="0"/>
              <a:t>and </a:t>
            </a:r>
            <a:r>
              <a:rPr lang="en-US" dirty="0" err="1"/>
              <a:t>WorldMap</a:t>
            </a:r>
            <a:r>
              <a:rPr lang="en-US" dirty="0"/>
              <a:t> </a:t>
            </a:r>
            <a:r>
              <a:rPr lang="en-US" dirty="0" smtClean="0"/>
              <a:t>have been integrated by </a:t>
            </a:r>
            <a:r>
              <a:rPr lang="en-US" dirty="0"/>
              <a:t>adding APIs to both systems.</a:t>
            </a:r>
          </a:p>
          <a:p>
            <a:endParaRPr lang="en-US" dirty="0" smtClean="0"/>
          </a:p>
          <a:p>
            <a:endParaRPr lang="en-US" dirty="0"/>
          </a:p>
        </p:txBody>
      </p:sp>
      <p:pic>
        <p:nvPicPr>
          <p:cNvPr id="4" name="Picture 3" descr="API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8800" y="2743200"/>
            <a:ext cx="5562600" cy="3837820"/>
          </a:xfrm>
          <a:prstGeom prst="rect">
            <a:avLst/>
          </a:prstGeom>
        </p:spPr>
      </p:pic>
      <p:sp>
        <p:nvSpPr>
          <p:cNvPr id="5" name="Content Placeholder 2"/>
          <p:cNvSpPr txBox="1">
            <a:spLocks/>
          </p:cNvSpPr>
          <p:nvPr/>
        </p:nvSpPr>
        <p:spPr>
          <a:xfrm>
            <a:off x="609600" y="17526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369378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err="1" smtClean="0"/>
              <a:t>Geoconnect</a:t>
            </a:r>
            <a:endParaRPr lang="en-US" dirty="0"/>
          </a:p>
        </p:txBody>
      </p:sp>
      <p:sp>
        <p:nvSpPr>
          <p:cNvPr id="3" name="Content Placeholder 2"/>
          <p:cNvSpPr>
            <a:spLocks noGrp="1"/>
          </p:cNvSpPr>
          <p:nvPr>
            <p:ph idx="1"/>
          </p:nvPr>
        </p:nvSpPr>
        <p:spPr>
          <a:xfrm>
            <a:off x="457200" y="1295400"/>
            <a:ext cx="8229600" cy="4525963"/>
          </a:xfrm>
        </p:spPr>
        <p:txBody>
          <a:bodyPr/>
          <a:lstStyle/>
          <a:p>
            <a:pPr marL="0" indent="0">
              <a:buNone/>
            </a:pPr>
            <a:r>
              <a:rPr lang="en-US" dirty="0"/>
              <a:t>A small </a:t>
            </a:r>
            <a:r>
              <a:rPr lang="en-US" dirty="0" smtClean="0"/>
              <a:t>application written in Django (python) called </a:t>
            </a:r>
            <a:r>
              <a:rPr lang="en-US" dirty="0" err="1"/>
              <a:t>Geoconnect</a:t>
            </a:r>
            <a:r>
              <a:rPr lang="en-US" dirty="0"/>
              <a:t>, was built to integrate the API endpoints and facilitate user interaction.  </a:t>
            </a:r>
            <a:r>
              <a:rPr lang="en-US" dirty="0" smtClean="0"/>
              <a:t>This enables multiple </a:t>
            </a:r>
            <a:r>
              <a:rPr lang="en-US" dirty="0" err="1"/>
              <a:t>Dataverse</a:t>
            </a:r>
            <a:r>
              <a:rPr lang="en-US" dirty="0"/>
              <a:t> installations </a:t>
            </a:r>
            <a:r>
              <a:rPr lang="en-US" dirty="0" smtClean="0"/>
              <a:t>to </a:t>
            </a:r>
            <a:r>
              <a:rPr lang="en-US" dirty="0"/>
              <a:t>connect to </a:t>
            </a:r>
            <a:r>
              <a:rPr lang="en-US" dirty="0" err="1"/>
              <a:t>Geoconnect</a:t>
            </a:r>
            <a:r>
              <a:rPr lang="en-US" dirty="0"/>
              <a:t> </a:t>
            </a:r>
            <a:r>
              <a:rPr lang="en-US" dirty="0" smtClean="0"/>
              <a:t>and use </a:t>
            </a:r>
            <a:r>
              <a:rPr lang="en-US" dirty="0" err="1" smtClean="0"/>
              <a:t>WorldMap</a:t>
            </a:r>
            <a:r>
              <a:rPr lang="en-US" dirty="0"/>
              <a:t>.</a:t>
            </a:r>
          </a:p>
          <a:p>
            <a:endParaRPr lang="en-US" dirty="0"/>
          </a:p>
        </p:txBody>
      </p:sp>
      <p:pic>
        <p:nvPicPr>
          <p:cNvPr id="4" name="Picture 3" descr="bari-present-02_graffle__Canvas_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810000"/>
            <a:ext cx="7992692" cy="1879600"/>
          </a:xfrm>
          <a:prstGeom prst="rect">
            <a:avLst/>
          </a:prstGeom>
        </p:spPr>
      </p:pic>
    </p:spTree>
    <p:extLst>
      <p:ext uri="{BB962C8B-B14F-4D97-AF65-F5344CB8AC3E}">
        <p14:creationId xmlns:p14="http://schemas.microsoft.com/office/powerpoint/2010/main" val="2002617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smtClean="0"/>
              <a:t>WorldMap</a:t>
            </a:r>
            <a:r>
              <a:rPr lang="en-US" sz="4000" dirty="0"/>
              <a:t> </a:t>
            </a:r>
            <a:r>
              <a:rPr lang="en-US" sz="4000" dirty="0" smtClean="0"/>
              <a:t>/ </a:t>
            </a:r>
            <a:r>
              <a:rPr lang="en-US" sz="4000" dirty="0" err="1" smtClean="0"/>
              <a:t>Dataverse</a:t>
            </a:r>
            <a:r>
              <a:rPr lang="en-US" sz="4000" dirty="0" smtClean="0"/>
              <a:t> Demos</a:t>
            </a:r>
            <a:endParaRPr lang="en-US" sz="4000" dirty="0"/>
          </a:p>
        </p:txBody>
      </p:sp>
      <p:sp>
        <p:nvSpPr>
          <p:cNvPr id="3" name="Content Placeholder 2"/>
          <p:cNvSpPr>
            <a:spLocks noGrp="1"/>
          </p:cNvSpPr>
          <p:nvPr>
            <p:ph idx="1"/>
          </p:nvPr>
        </p:nvSpPr>
        <p:spPr>
          <a:xfrm>
            <a:off x="457200" y="1524000"/>
            <a:ext cx="8229600" cy="5181600"/>
          </a:xfrm>
        </p:spPr>
        <p:txBody>
          <a:bodyPr>
            <a:normAutofit lnSpcReduction="10000"/>
          </a:bodyPr>
          <a:lstStyle/>
          <a:p>
            <a:pPr marL="457200" lvl="1" indent="0">
              <a:buNone/>
            </a:pPr>
            <a:r>
              <a:rPr lang="en-US" b="1" i="1" dirty="0"/>
              <a:t>T</a:t>
            </a:r>
            <a:r>
              <a:rPr lang="en-US" b="1" i="1" dirty="0" smtClean="0"/>
              <a:t>hree types of </a:t>
            </a:r>
            <a:r>
              <a:rPr lang="en-US" b="1" i="1" dirty="0" err="1" smtClean="0"/>
              <a:t>Dataverse</a:t>
            </a:r>
            <a:r>
              <a:rPr lang="en-US" b="1" i="1" dirty="0" smtClean="0"/>
              <a:t> file:</a:t>
            </a:r>
          </a:p>
          <a:p>
            <a:pPr marL="457200" lvl="1" indent="0">
              <a:buNone/>
            </a:pPr>
            <a:endParaRPr lang="en-US" sz="1200" b="1" dirty="0" smtClean="0"/>
          </a:p>
          <a:p>
            <a:pPr marL="971550" lvl="1" indent="-514350">
              <a:buFont typeface="+mj-lt"/>
              <a:buAutoNum type="arabicPeriod"/>
            </a:pPr>
            <a:r>
              <a:rPr lang="en-US" dirty="0" smtClean="0"/>
              <a:t>Tables </a:t>
            </a:r>
            <a:r>
              <a:rPr lang="en-US" dirty="0"/>
              <a:t>with columns containing latitude and longitude</a:t>
            </a:r>
          </a:p>
          <a:p>
            <a:pPr marL="971550" lvl="1" indent="-514350">
              <a:buFont typeface="+mj-lt"/>
              <a:buAutoNum type="arabicPeriod"/>
            </a:pPr>
            <a:r>
              <a:rPr lang="en-US" dirty="0"/>
              <a:t>Files of type “shapefile”, zip compressed.</a:t>
            </a:r>
          </a:p>
          <a:p>
            <a:pPr marL="971550" lvl="1" indent="-514350">
              <a:buFont typeface="+mj-lt"/>
              <a:buAutoNum type="arabicPeriod"/>
            </a:pPr>
            <a:r>
              <a:rPr lang="en-US" dirty="0" smtClean="0"/>
              <a:t>Tables </a:t>
            </a:r>
            <a:r>
              <a:rPr lang="en-US" dirty="0"/>
              <a:t>with a column of known codes which represent geometries, i.e.  Zip, Census, FIPs, etc. </a:t>
            </a:r>
          </a:p>
          <a:p>
            <a:pPr marL="457200" lvl="1" indent="0">
              <a:buNone/>
            </a:pPr>
            <a:endParaRPr lang="en-US" sz="1300" dirty="0"/>
          </a:p>
          <a:p>
            <a:pPr marL="457200" lvl="1" indent="0">
              <a:buNone/>
            </a:pPr>
            <a:r>
              <a:rPr lang="en-US" dirty="0"/>
              <a:t>For </a:t>
            </a:r>
            <a:r>
              <a:rPr lang="en-US" dirty="0" smtClean="0"/>
              <a:t>each of the </a:t>
            </a:r>
            <a:r>
              <a:rPr lang="en-US" dirty="0"/>
              <a:t>3 </a:t>
            </a:r>
            <a:r>
              <a:rPr lang="en-US" dirty="0" smtClean="0"/>
              <a:t>types one </a:t>
            </a:r>
            <a:r>
              <a:rPr lang="en-US" dirty="0"/>
              <a:t>can:</a:t>
            </a:r>
          </a:p>
          <a:p>
            <a:pPr lvl="2"/>
            <a:r>
              <a:rPr lang="en-US" dirty="0"/>
              <a:t>Create data-driven map symbolization options</a:t>
            </a:r>
          </a:p>
          <a:p>
            <a:pPr lvl="2"/>
            <a:r>
              <a:rPr lang="en-US" dirty="0"/>
              <a:t>Obtain downloads in variety of spatial formats</a:t>
            </a:r>
          </a:p>
          <a:p>
            <a:pPr lvl="2"/>
            <a:r>
              <a:rPr lang="en-US" dirty="0"/>
              <a:t>Overlay with other map layers in </a:t>
            </a:r>
            <a:r>
              <a:rPr lang="en-US" dirty="0" err="1"/>
              <a:t>WorldMap</a:t>
            </a: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28459188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1) </a:t>
            </a:r>
            <a:r>
              <a:rPr lang="en-US" dirty="0" err="1" smtClean="0"/>
              <a:t>Lat</a:t>
            </a:r>
            <a:r>
              <a:rPr lang="en-US" dirty="0" smtClean="0"/>
              <a:t>/Long Demo</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The data to be used comes from CGA’s Geo-tweet archive</a:t>
            </a:r>
          </a:p>
          <a:p>
            <a:pPr marL="0" indent="0">
              <a:buNone/>
            </a:pPr>
            <a:endParaRPr lang="en-US" sz="1100" dirty="0" smtClean="0"/>
          </a:p>
          <a:p>
            <a:r>
              <a:rPr lang="en-US" dirty="0" smtClean="0"/>
              <a:t>Geo-tweets are tweets which contain </a:t>
            </a:r>
            <a:r>
              <a:rPr lang="en-US" dirty="0"/>
              <a:t>a GPS coordinate from the originating device.</a:t>
            </a:r>
          </a:p>
          <a:p>
            <a:r>
              <a:rPr lang="en-US" dirty="0" smtClean="0"/>
              <a:t>The </a:t>
            </a:r>
            <a:r>
              <a:rPr lang="en-US" dirty="0"/>
              <a:t>CGA harvests about 1 million per day and has been harvesting </a:t>
            </a:r>
            <a:r>
              <a:rPr lang="en-US" dirty="0" smtClean="0"/>
              <a:t>them since </a:t>
            </a:r>
            <a:r>
              <a:rPr lang="en-US" dirty="0"/>
              <a:t>October of 2012.</a:t>
            </a:r>
          </a:p>
          <a:p>
            <a:r>
              <a:rPr lang="en-US" dirty="0"/>
              <a:t>The archive is currently stored offline and is available for researchers upon request. </a:t>
            </a:r>
          </a:p>
          <a:p>
            <a:endParaRPr lang="en-US" dirty="0"/>
          </a:p>
        </p:txBody>
      </p:sp>
    </p:spTree>
    <p:extLst>
      <p:ext uri="{BB962C8B-B14F-4D97-AF65-F5344CB8AC3E}">
        <p14:creationId xmlns:p14="http://schemas.microsoft.com/office/powerpoint/2010/main" val="2895432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24044</TotalTime>
  <Words>1794</Words>
  <Application>Microsoft Office PowerPoint</Application>
  <PresentationFormat>On-screen Show (4:3)</PresentationFormat>
  <Paragraphs>263</Paragraphs>
  <Slides>47</Slides>
  <Notes>46</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Managing Geospatial Data Using Dataverse + WorldMap</vt:lpstr>
      <vt:lpstr>Demo Preparation</vt:lpstr>
      <vt:lpstr>What is WorldMap?</vt:lpstr>
      <vt:lpstr>WorldMap</vt:lpstr>
      <vt:lpstr>The need: Boston Area  Research Initiative (BARI)</vt:lpstr>
      <vt:lpstr>Dataverse / WorldMap Integration</vt:lpstr>
      <vt:lpstr>Geoconnect</vt:lpstr>
      <vt:lpstr>WorldMap / Dataverse Demos</vt:lpstr>
      <vt:lpstr>1) Lat/Long Demo</vt:lpstr>
      <vt:lpstr>(1) Background on Lat / Long Table Provided</vt:lpstr>
      <vt:lpstr>Structure of the geo-tweet CSV file</vt:lpstr>
      <vt:lpstr>Demo</vt:lpstr>
      <vt:lpstr>Lat / Long Table</vt:lpstr>
      <vt:lpstr>In Dataverse give the file a tag for “data”</vt:lpstr>
      <vt:lpstr>Tell Dataverse the file is geospatial</vt:lpstr>
      <vt:lpstr>Tell Dataverse the file is geospatial</vt:lpstr>
      <vt:lpstr>Tell Dataverse the file is geospatial</vt:lpstr>
      <vt:lpstr>“Explore” button with Two Ravens</vt:lpstr>
      <vt:lpstr>Click “Map” button to view sample data structure and set the geospatial type and fields for lat and long </vt:lpstr>
      <vt:lpstr>Which brings you to the “Manage Map” Page</vt:lpstr>
      <vt:lpstr>Features of Manage Map Page</vt:lpstr>
      <vt:lpstr>1) Interactive view</vt:lpstr>
      <vt:lpstr>2) Download formats</vt:lpstr>
      <vt:lpstr>2) Downloadable formats (spatial formats in bold)</vt:lpstr>
      <vt:lpstr>3) Symbolize map</vt:lpstr>
      <vt:lpstr>Symbolize map</vt:lpstr>
      <vt:lpstr>Map data classification methods:</vt:lpstr>
      <vt:lpstr>Symbolizing the map</vt:lpstr>
      <vt:lpstr>Interval (Binning) Considerations</vt:lpstr>
      <vt:lpstr>Symbolizing the map</vt:lpstr>
      <vt:lpstr>Symbolizing the map</vt:lpstr>
      <vt:lpstr>WorldMap Page for Layer</vt:lpstr>
      <vt:lpstr>Zipped Shapefiles</vt:lpstr>
      <vt:lpstr>Zipped Shapefile</vt:lpstr>
      <vt:lpstr>Tables with Column Containing  Known Geospatial Codes</vt:lpstr>
      <vt:lpstr>PowerPoint Presentation</vt:lpstr>
      <vt:lpstr>PowerPoint Presentation</vt:lpstr>
      <vt:lpstr>PowerPoint Presentation</vt:lpstr>
      <vt:lpstr>PowerPoint Presentation</vt:lpstr>
      <vt:lpstr>PowerPoint Presentation</vt:lpstr>
      <vt:lpstr>Manage Map Page</vt:lpstr>
      <vt:lpstr>PowerPoint Presentation</vt:lpstr>
      <vt:lpstr>Useful links</vt:lpstr>
      <vt:lpstr>Source code</vt:lpstr>
      <vt:lpstr>Special thanks to</vt:lpstr>
      <vt:lpstr>Also wanted to mention a new platform…</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blewis</dc:creator>
  <cp:lastModifiedBy>blewis</cp:lastModifiedBy>
  <cp:revision>438</cp:revision>
  <cp:lastPrinted>2018-01-18T14:39:44Z</cp:lastPrinted>
  <dcterms:created xsi:type="dcterms:W3CDTF">2015-12-09T17:32:20Z</dcterms:created>
  <dcterms:modified xsi:type="dcterms:W3CDTF">2018-01-18T15:27:13Z</dcterms:modified>
</cp:coreProperties>
</file>